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89" r:id="rId2"/>
    <p:sldId id="290" r:id="rId3"/>
    <p:sldId id="291" r:id="rId4"/>
    <p:sldId id="295" r:id="rId5"/>
    <p:sldId id="296" r:id="rId6"/>
    <p:sldId id="293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287" r:id="rId16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5578"/>
  </p:normalViewPr>
  <p:slideViewPr>
    <p:cSldViewPr snapToGrid="0" snapToObjects="1">
      <p:cViewPr varScale="1">
        <p:scale>
          <a:sx n="139" d="100"/>
          <a:sy n="139" d="100"/>
        </p:scale>
        <p:origin x="17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class and the activities, you will be learning to interact and work with Linux through the command line.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85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these are often seen as the same thing.</a:t>
            </a:r>
          </a:p>
          <a:p>
            <a:r>
              <a:rPr lang="en-US" dirty="0"/>
              <a:t>Historically a Terminal was a physical device</a:t>
            </a:r>
          </a:p>
          <a:p>
            <a:r>
              <a:rPr lang="en-US" dirty="0"/>
              <a:t>That device communicated with the big mainframe computer in the other building or room.</a:t>
            </a:r>
          </a:p>
          <a:p>
            <a:r>
              <a:rPr lang="en-US" dirty="0"/>
              <a:t>That physical device ran a program or was hardwired to have a shell.</a:t>
            </a:r>
          </a:p>
          <a:p>
            <a:r>
              <a:rPr lang="en-US" dirty="0"/>
              <a:t>The shell provided a command line interface.</a:t>
            </a:r>
          </a:p>
          <a:p>
            <a:r>
              <a:rPr lang="en-US" dirty="0"/>
              <a:t>Users typed commands, the shell transmitted them to the computer and displayed the computer’s responses. </a:t>
            </a:r>
          </a:p>
          <a:p>
            <a:endParaRPr lang="en-US" dirty="0"/>
          </a:p>
          <a:p>
            <a:r>
              <a:rPr lang="en-US" dirty="0"/>
              <a:t>Today that is all in one.  The terminal now is a program that runs a shell which provides the command line interface that talks with the OS.</a:t>
            </a:r>
          </a:p>
        </p:txBody>
      </p:sp>
    </p:spTree>
    <p:extLst>
      <p:ext uri="{BB962C8B-B14F-4D97-AF65-F5344CB8AC3E}">
        <p14:creationId xmlns:p14="http://schemas.microsoft.com/office/powerpoint/2010/main" val="3786444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Boune</a:t>
            </a:r>
            <a:r>
              <a:rPr lang="en-US" dirty="0"/>
              <a:t> and Korn named for the person who wrote them originally.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 mid-1970s by Stephen R.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Bourne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 while he was at AT&amp;T Bell Labs in New Jersey</a:t>
            </a:r>
          </a:p>
          <a:p>
            <a:r>
              <a:rPr lang="en-US" dirty="0"/>
              <a:t> 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 panose="020B0604020202020204" pitchFamily="34" charset="0"/>
              </a:rPr>
              <a:t>David Korn – 1983</a:t>
            </a:r>
          </a:p>
          <a:p>
            <a:endParaRPr lang="en-US" dirty="0"/>
          </a:p>
          <a:p>
            <a:r>
              <a:rPr lang="en-US" dirty="0"/>
              <a:t>Bash is a backward compatible extension of </a:t>
            </a:r>
            <a:r>
              <a:rPr lang="en-US" dirty="0" err="1"/>
              <a:t>sh</a:t>
            </a:r>
            <a:r>
              <a:rPr lang="en-US" dirty="0"/>
              <a:t> </a:t>
            </a:r>
          </a:p>
          <a:p>
            <a:r>
              <a:rPr lang="en-US" dirty="0" err="1"/>
              <a:t>Tcsh</a:t>
            </a:r>
            <a:r>
              <a:rPr lang="en-US" dirty="0"/>
              <a:t> is an extension of </a:t>
            </a:r>
            <a:r>
              <a:rPr lang="en-US" dirty="0" err="1"/>
              <a:t>csh</a:t>
            </a:r>
            <a:r>
              <a:rPr lang="en-US" dirty="0"/>
              <a:t> made by the company.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513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different ways for accomplishing the same tasks.</a:t>
            </a:r>
          </a:p>
          <a:p>
            <a:r>
              <a:rPr lang="en-US" dirty="0"/>
              <a:t>Can click and drag files to move – can issue a mv command on the command line that move files.</a:t>
            </a:r>
          </a:p>
          <a:p>
            <a:r>
              <a:rPr lang="en-US" dirty="0"/>
              <a:t>Can search for files or within files using the search bar – can issue commands like find or grep that search the system.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Things are easier to learn and figure out using a GUI</a:t>
            </a:r>
          </a:p>
          <a:p>
            <a:r>
              <a:rPr lang="en-US" dirty="0"/>
              <a:t>Things are harder to figure out and remember on a CLI but many are more convenient and efficient once you do.</a:t>
            </a:r>
          </a:p>
          <a:p>
            <a:r>
              <a:rPr lang="en-US" dirty="0"/>
              <a:t>In particular the more technical things that programmers and developers tend to do.</a:t>
            </a:r>
          </a:p>
          <a:p>
            <a:r>
              <a:rPr lang="en-US" dirty="0"/>
              <a:t>Thus the popularity of CLIs and importance of leaning to use 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55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as an example, the same information appears in the GUI on the left as in the CLI on the right.</a:t>
            </a:r>
          </a:p>
          <a:p>
            <a:r>
              <a:rPr lang="en-US" dirty="0"/>
              <a:t>Comp256 directory containing the files Desktop, Documents,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To copy files in the GUI you may need to open </a:t>
            </a:r>
            <a:r>
              <a:rPr lang="en-US" dirty="0" err="1"/>
              <a:t>mulitple</a:t>
            </a:r>
            <a:r>
              <a:rPr lang="en-US" dirty="0"/>
              <a:t> windows and drag and drop.</a:t>
            </a:r>
          </a:p>
          <a:p>
            <a:r>
              <a:rPr lang="en-US" dirty="0"/>
              <a:t>Not hard to figure out, but cumbersome</a:t>
            </a:r>
          </a:p>
          <a:p>
            <a:r>
              <a:rPr lang="en-US" dirty="0"/>
              <a:t>In the CLI the same copy would be a one line text command.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34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openclipart.org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14.tiff"/><Relationship Id="rId4" Type="http://schemas.openxmlformats.org/officeDocument/2006/relationships/hyperlink" Target="https://creativecommons.org/licenses/by/4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tiff"/><Relationship Id="rId5" Type="http://schemas.openxmlformats.org/officeDocument/2006/relationships/hyperlink" Target="https://commons.wikimedia.org/w/index.php?curid=38604047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types-of-shells-in-linux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5913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000" dirty="0">
                <a:latin typeface="Dosis ExtraLight"/>
                <a:ea typeface="Dosis ExtraLight"/>
                <a:cs typeface="Dosis ExtraLight"/>
                <a:sym typeface="Dosis ExtraLight"/>
              </a:rPr>
              <a:t>02 – Unix and Shell Commands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41DB63-95E3-0D41-8187-0B52DE392B22}"/>
              </a:ext>
            </a:extLst>
          </p:cNvPr>
          <p:cNvSpPr txBox="1"/>
          <p:nvPr/>
        </p:nvSpPr>
        <p:spPr>
          <a:xfrm>
            <a:off x="762000" y="2108242"/>
            <a:ext cx="27013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Prof.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Braught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1262A6-C73A-394F-B13F-D5404ED71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0564">
            <a:off x="3470750" y="2475313"/>
            <a:ext cx="2324410" cy="232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C94B43-41BC-6040-9E76-227533A9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1500">
            <a:off x="872273" y="3099360"/>
            <a:ext cx="2049346" cy="161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1FF16BA-6154-4E47-B2DD-1444FB4C9801}"/>
              </a:ext>
            </a:extLst>
          </p:cNvPr>
          <p:cNvGrpSpPr/>
          <p:nvPr/>
        </p:nvGrpSpPr>
        <p:grpSpPr>
          <a:xfrm>
            <a:off x="2308475" y="4858280"/>
            <a:ext cx="2093976" cy="261610"/>
            <a:chOff x="0" y="4881890"/>
            <a:chExt cx="2093976" cy="2616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4BF08B-D1DD-1F42-A644-126007EB82EB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Images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A87CA71-9611-044D-BB2F-7A4461AE5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4D71-BE19-9947-9865-36C903E9C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361" y="15856"/>
            <a:ext cx="6761100" cy="857400"/>
          </a:xfrm>
        </p:spPr>
        <p:txBody>
          <a:bodyPr/>
          <a:lstStyle/>
          <a:p>
            <a:r>
              <a:rPr lang="en-US" sz="2800" dirty="0"/>
              <a:t>Relative File Paths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D4B45-D0DE-0546-82C7-7BE665044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2152" y="1011047"/>
            <a:ext cx="4167335" cy="1249384"/>
          </a:xfrm>
        </p:spPr>
        <p:txBody>
          <a:bodyPr/>
          <a:lstStyle/>
          <a:p>
            <a:r>
              <a:rPr lang="en-US" sz="1800" i="1" dirty="0"/>
              <a:t>Relative path</a:t>
            </a:r>
            <a:r>
              <a:rPr lang="en-US" sz="1800" dirty="0"/>
              <a:t>: partial path starting from the </a:t>
            </a:r>
            <a:r>
              <a:rPr lang="en-US" sz="1800" i="1" dirty="0"/>
              <a:t>working directory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We will assume the working directory is /home/</a:t>
            </a:r>
            <a:r>
              <a:rPr lang="en-US" sz="1800" dirty="0" err="1"/>
              <a:t>hoppergm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Documents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Documents/Project1/</a:t>
            </a:r>
            <a:r>
              <a:rPr lang="en-US" sz="1800" dirty="0" err="1"/>
              <a:t>FileB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../</a:t>
            </a:r>
            <a:r>
              <a:rPr lang="en-US" sz="1800" dirty="0" err="1"/>
              <a:t>ritchied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../../bin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B362C-C2A8-164F-BFCF-577CA86E9B2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10</a:t>
            </a:fld>
            <a:endParaRPr lang="en-US" alt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5D8CE22-7667-1D42-9DFC-E6307FA32A37}"/>
              </a:ext>
            </a:extLst>
          </p:cNvPr>
          <p:cNvGrpSpPr/>
          <p:nvPr/>
        </p:nvGrpSpPr>
        <p:grpSpPr>
          <a:xfrm>
            <a:off x="520121" y="1109908"/>
            <a:ext cx="3100096" cy="3793118"/>
            <a:chOff x="520121" y="1256212"/>
            <a:chExt cx="3100096" cy="37931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6D78C5-BAFC-D841-877E-D68E8C732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8130" y="3814173"/>
              <a:ext cx="304800" cy="2921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241F8D-08DD-D241-ACE9-BD63F9337DB9}"/>
                </a:ext>
              </a:extLst>
            </p:cNvPr>
            <p:cNvSpPr txBox="1"/>
            <p:nvPr/>
          </p:nvSpPr>
          <p:spPr>
            <a:xfrm>
              <a:off x="1288750" y="1816914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bin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6181F0-7662-0949-8C49-B1739BE0A470}"/>
                </a:ext>
              </a:extLst>
            </p:cNvPr>
            <p:cNvGrpSpPr/>
            <p:nvPr/>
          </p:nvGrpSpPr>
          <p:grpSpPr>
            <a:xfrm>
              <a:off x="601862" y="1518163"/>
              <a:ext cx="304800" cy="327477"/>
              <a:chOff x="893382" y="1827642"/>
              <a:chExt cx="304800" cy="3274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5FC2032-E81F-2243-871E-669B8B321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93382" y="1827642"/>
                <a:ext cx="304800" cy="2921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0BB75C-49E2-0D41-B31A-FCD0E2A7BC0E}"/>
                  </a:ext>
                </a:extLst>
              </p:cNvPr>
              <p:cNvSpPr txBox="1"/>
              <p:nvPr/>
            </p:nvSpPr>
            <p:spPr>
              <a:xfrm>
                <a:off x="916666" y="1847342"/>
                <a:ext cx="2343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/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05059C-27FF-4F4F-8081-67F95DE84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6436" y="2091111"/>
              <a:ext cx="304800" cy="2921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0C905C-C2D3-2449-86FD-180B485A5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2270" y="2379242"/>
              <a:ext cx="304800" cy="2921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9A1180D-5F3F-EA46-AA39-D647B058C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8756" y="2954734"/>
              <a:ext cx="304800" cy="2921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3F3F30-BFA4-5542-899D-B8F4FD28F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52941" y="3257315"/>
              <a:ext cx="304800" cy="292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DEECFE-D9D7-3548-B41F-548138812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8756" y="4104865"/>
              <a:ext cx="304800" cy="2921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047CE39-D289-D946-A5CE-50FE27A27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8130" y="3522073"/>
              <a:ext cx="304800" cy="292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27D44A-F5ED-1B4D-9D08-FFAE2ED0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36796" y="4396965"/>
              <a:ext cx="304800" cy="2921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5AAD213-65DE-6946-B13E-EFE171678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3810" y="2667207"/>
              <a:ext cx="304800" cy="292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9DB620F-5293-5348-89BA-5ED923364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3810" y="4725641"/>
              <a:ext cx="304800" cy="2921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4CA0A9-99D0-C94D-AEDC-35298D78FCF4}"/>
                </a:ext>
              </a:extLst>
            </p:cNvPr>
            <p:cNvSpPr txBox="1"/>
            <p:nvPr/>
          </p:nvSpPr>
          <p:spPr>
            <a:xfrm>
              <a:off x="1285014" y="2371986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home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1DEDD7D-355E-CC46-AB26-5DC8CFE23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61687" y="1823504"/>
              <a:ext cx="304800" cy="2921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92F5B0-BA5F-4740-A8EB-9EBB85F41167}"/>
                </a:ext>
              </a:extLst>
            </p:cNvPr>
            <p:cNvSpPr txBox="1"/>
            <p:nvPr/>
          </p:nvSpPr>
          <p:spPr>
            <a:xfrm>
              <a:off x="1281836" y="2094823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12057-6970-A34C-9F79-32F581666C9B}"/>
                </a:ext>
              </a:extLst>
            </p:cNvPr>
            <p:cNvSpPr txBox="1"/>
            <p:nvPr/>
          </p:nvSpPr>
          <p:spPr>
            <a:xfrm>
              <a:off x="1716162" y="2670810"/>
              <a:ext cx="9893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hoppergm</a:t>
              </a:r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5599F6-81A4-4845-96C8-7FECB2EC114B}"/>
                </a:ext>
              </a:extLst>
            </p:cNvPr>
            <p:cNvSpPr txBox="1"/>
            <p:nvPr/>
          </p:nvSpPr>
          <p:spPr>
            <a:xfrm>
              <a:off x="1716162" y="4732626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ritchied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E50215-A8A9-3140-B702-A8F7A14F9ADE}"/>
                </a:ext>
              </a:extLst>
            </p:cNvPr>
            <p:cNvSpPr txBox="1"/>
            <p:nvPr/>
          </p:nvSpPr>
          <p:spPr>
            <a:xfrm>
              <a:off x="2152365" y="2942553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Documents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C3FBA3-1225-304A-B28F-4C6A92186908}"/>
                </a:ext>
              </a:extLst>
            </p:cNvPr>
            <p:cNvSpPr txBox="1"/>
            <p:nvPr/>
          </p:nvSpPr>
          <p:spPr>
            <a:xfrm>
              <a:off x="2572653" y="3257315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A7282F-CB98-F441-ABB4-9F5A7DB5C44A}"/>
                </a:ext>
              </a:extLst>
            </p:cNvPr>
            <p:cNvSpPr txBox="1"/>
            <p:nvPr/>
          </p:nvSpPr>
          <p:spPr>
            <a:xfrm>
              <a:off x="3026785" y="3519461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FileA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8F5894-7FDB-994C-BBC0-51ADC3FD4F73}"/>
                </a:ext>
              </a:extLst>
            </p:cNvPr>
            <p:cNvSpPr txBox="1"/>
            <p:nvPr/>
          </p:nvSpPr>
          <p:spPr>
            <a:xfrm>
              <a:off x="3025225" y="3806335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FileB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C8E9FF-F789-D541-AA8F-EEFE7F3B02BA}"/>
                </a:ext>
              </a:extLst>
            </p:cNvPr>
            <p:cNvSpPr txBox="1"/>
            <p:nvPr/>
          </p:nvSpPr>
          <p:spPr>
            <a:xfrm>
              <a:off x="2540630" y="4411861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FileC</a:t>
              </a:r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20EBFE-BDC6-4146-B242-DF79B28BE7CD}"/>
                </a:ext>
              </a:extLst>
            </p:cNvPr>
            <p:cNvSpPr txBox="1"/>
            <p:nvPr/>
          </p:nvSpPr>
          <p:spPr>
            <a:xfrm>
              <a:off x="2160449" y="4121433"/>
              <a:ext cx="7713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Images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0BCAC75-153E-5341-BD7B-26982C005E9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742326" y="1845640"/>
              <a:ext cx="0" cy="320369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DF5098-38EB-7F46-92BC-EC225C022754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734487" y="1969554"/>
              <a:ext cx="32720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09F52F5-FD85-CD49-98D2-13D069AF02F6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742326" y="2237161"/>
              <a:ext cx="31411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9F102D9-3C31-204D-A8E7-AD3D19EB1FA1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750166" y="2525291"/>
              <a:ext cx="302104" cy="1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D1FF4E6-9C29-5E48-AD98-947305F5056C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1204670" y="2671342"/>
              <a:ext cx="0" cy="2377988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C0B503D-CF7A-8848-885A-AF5AD0077B3F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1204670" y="2813257"/>
              <a:ext cx="289140" cy="1875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1094ED4-A146-A540-AC36-0EEAAC828F73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1204670" y="4871691"/>
              <a:ext cx="28914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7DC8FDF-BC13-5F46-8AE8-4655EEF72868}"/>
                </a:ext>
              </a:extLst>
            </p:cNvPr>
            <p:cNvCxnSpPr>
              <a:cxnSpLocks/>
            </p:cNvCxnSpPr>
            <p:nvPr/>
          </p:nvCxnSpPr>
          <p:spPr>
            <a:xfrm>
              <a:off x="1646210" y="2978587"/>
              <a:ext cx="0" cy="1523154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A4A33F4-6AAB-D846-861D-2E42CA0516C1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1646210" y="3100784"/>
              <a:ext cx="282546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57B0F22-4769-A243-8FA9-EFF195C0B531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1646210" y="4248162"/>
              <a:ext cx="282546" cy="2753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5E0D94-2A84-154D-80C8-D50E8276F877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081156" y="3246834"/>
              <a:ext cx="6594" cy="412896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DECAFCA-BA72-FB42-82C5-AB5E14BE80EF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2087750" y="3403365"/>
              <a:ext cx="265191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4A4FD74-092A-EA4A-897B-4658B6EDCDB4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2505341" y="3549415"/>
              <a:ext cx="0" cy="551834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EFCB40A-53A9-7944-820A-1ABBB769B30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2513198" y="3668123"/>
              <a:ext cx="284932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7A9C7C9-68A5-BC4C-9D6B-9DB1D75D0E6F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2505341" y="3958552"/>
              <a:ext cx="292789" cy="1671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3A6E4B3-487A-FA48-BD0F-21EF24D76010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081156" y="4396965"/>
              <a:ext cx="6594" cy="280982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C9BB835-310E-3846-8042-ED7AC48781A8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2097035" y="4543015"/>
              <a:ext cx="239761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39D1AAA-81C5-9540-AABF-0F344DCAC0BA}"/>
                </a:ext>
              </a:extLst>
            </p:cNvPr>
            <p:cNvSpPr txBox="1"/>
            <p:nvPr/>
          </p:nvSpPr>
          <p:spPr>
            <a:xfrm>
              <a:off x="520121" y="1256212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root</a:t>
              </a:r>
            </a:p>
          </p:txBody>
        </p:sp>
      </p:grp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92AD074-F1E6-6946-9577-E16649144387}"/>
              </a:ext>
            </a:extLst>
          </p:cNvPr>
          <p:cNvSpPr/>
          <p:nvPr/>
        </p:nvSpPr>
        <p:spPr>
          <a:xfrm>
            <a:off x="4362249" y="2533459"/>
            <a:ext cx="1407616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CAFF8D-9D88-5146-AA09-EA351B6BA5C8}"/>
              </a:ext>
            </a:extLst>
          </p:cNvPr>
          <p:cNvGrpSpPr/>
          <p:nvPr/>
        </p:nvGrpSpPr>
        <p:grpSpPr>
          <a:xfrm>
            <a:off x="1394382" y="2002757"/>
            <a:ext cx="6076266" cy="807746"/>
            <a:chOff x="1394382" y="2002757"/>
            <a:chExt cx="6076266" cy="807746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31DF61CF-E28C-7846-965A-4B74937B781F}"/>
                </a:ext>
              </a:extLst>
            </p:cNvPr>
            <p:cNvSpPr/>
            <p:nvPr/>
          </p:nvSpPr>
          <p:spPr>
            <a:xfrm>
              <a:off x="5650992" y="2002757"/>
              <a:ext cx="1819656" cy="307778"/>
            </a:xfrm>
            <a:prstGeom prst="roundRect">
              <a:avLst/>
            </a:prstGeom>
            <a:solidFill>
              <a:schemeClr val="accent5">
                <a:lumMod val="25000"/>
                <a:lumOff val="75000"/>
                <a:alpha val="35000"/>
              </a:schemeClr>
            </a:solidFill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9E05BC22-48D7-934E-B8B4-C71DF6C7D1F6}"/>
                </a:ext>
              </a:extLst>
            </p:cNvPr>
            <p:cNvSpPr/>
            <p:nvPr/>
          </p:nvSpPr>
          <p:spPr>
            <a:xfrm>
              <a:off x="1394382" y="2502725"/>
              <a:ext cx="1311154" cy="307778"/>
            </a:xfrm>
            <a:prstGeom prst="roundRect">
              <a:avLst/>
            </a:prstGeom>
            <a:solidFill>
              <a:schemeClr val="accent5">
                <a:lumMod val="25000"/>
                <a:lumOff val="75000"/>
                <a:alpha val="35000"/>
              </a:schemeClr>
            </a:solidFill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AA4055A-097C-DF4E-A650-154FBEC1156A}"/>
              </a:ext>
            </a:extLst>
          </p:cNvPr>
          <p:cNvGrpSpPr/>
          <p:nvPr/>
        </p:nvGrpSpPr>
        <p:grpSpPr>
          <a:xfrm>
            <a:off x="1619575" y="2776117"/>
            <a:ext cx="401380" cy="177684"/>
            <a:chOff x="1191338" y="2475919"/>
            <a:chExt cx="230839" cy="199455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67B776C-5DB0-274B-9853-3D5AE8FA1813}"/>
                </a:ext>
              </a:extLst>
            </p:cNvPr>
            <p:cNvCxnSpPr>
              <a:cxnSpLocks/>
            </p:cNvCxnSpPr>
            <p:nvPr/>
          </p:nvCxnSpPr>
          <p:spPr>
            <a:xfrm>
              <a:off x="1203571" y="2475919"/>
              <a:ext cx="10233" cy="199426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801635F-8C53-F547-A30C-BF5BDBC130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1338" y="2675345"/>
              <a:ext cx="230839" cy="29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A2402D9-B646-C846-BEAB-C9E9CA327931}"/>
              </a:ext>
            </a:extLst>
          </p:cNvPr>
          <p:cNvSpPr/>
          <p:nvPr/>
        </p:nvSpPr>
        <p:spPr>
          <a:xfrm>
            <a:off x="1856133" y="2806102"/>
            <a:ext cx="1335831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7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4D71-BE19-9947-9865-36C903E9C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361" y="15856"/>
            <a:ext cx="6761100" cy="857400"/>
          </a:xfrm>
        </p:spPr>
        <p:txBody>
          <a:bodyPr/>
          <a:lstStyle/>
          <a:p>
            <a:r>
              <a:rPr lang="en-US" sz="2800" dirty="0"/>
              <a:t>Relative File Paths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D4B45-D0DE-0546-82C7-7BE665044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2152" y="1011047"/>
            <a:ext cx="4167335" cy="1249384"/>
          </a:xfrm>
        </p:spPr>
        <p:txBody>
          <a:bodyPr/>
          <a:lstStyle/>
          <a:p>
            <a:r>
              <a:rPr lang="en-US" sz="1800" i="1" dirty="0"/>
              <a:t>Relative path</a:t>
            </a:r>
            <a:r>
              <a:rPr lang="en-US" sz="1800" dirty="0"/>
              <a:t>: partial path starting from the </a:t>
            </a:r>
            <a:r>
              <a:rPr lang="en-US" sz="1800" i="1" dirty="0"/>
              <a:t>working directory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We will assume the working directory is /home/</a:t>
            </a:r>
            <a:r>
              <a:rPr lang="en-US" sz="1800" dirty="0" err="1"/>
              <a:t>hoppergm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Documents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Documents/Project1/</a:t>
            </a:r>
            <a:r>
              <a:rPr lang="en-US" sz="1800" dirty="0" err="1"/>
              <a:t>FileB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../</a:t>
            </a:r>
            <a:r>
              <a:rPr lang="en-US" sz="1800" dirty="0" err="1"/>
              <a:t>ritchied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../../bin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B362C-C2A8-164F-BFCF-577CA86E9B2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11</a:t>
            </a:fld>
            <a:endParaRPr lang="en-US" alt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5D8CE22-7667-1D42-9DFC-E6307FA32A37}"/>
              </a:ext>
            </a:extLst>
          </p:cNvPr>
          <p:cNvGrpSpPr/>
          <p:nvPr/>
        </p:nvGrpSpPr>
        <p:grpSpPr>
          <a:xfrm>
            <a:off x="520121" y="1109908"/>
            <a:ext cx="3100096" cy="3793118"/>
            <a:chOff x="520121" y="1256212"/>
            <a:chExt cx="3100096" cy="37931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6D78C5-BAFC-D841-877E-D68E8C732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8130" y="3814173"/>
              <a:ext cx="304800" cy="2921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241F8D-08DD-D241-ACE9-BD63F9337DB9}"/>
                </a:ext>
              </a:extLst>
            </p:cNvPr>
            <p:cNvSpPr txBox="1"/>
            <p:nvPr/>
          </p:nvSpPr>
          <p:spPr>
            <a:xfrm>
              <a:off x="1288750" y="1816914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bin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6181F0-7662-0949-8C49-B1739BE0A470}"/>
                </a:ext>
              </a:extLst>
            </p:cNvPr>
            <p:cNvGrpSpPr/>
            <p:nvPr/>
          </p:nvGrpSpPr>
          <p:grpSpPr>
            <a:xfrm>
              <a:off x="601862" y="1518163"/>
              <a:ext cx="304800" cy="327477"/>
              <a:chOff x="893382" y="1827642"/>
              <a:chExt cx="304800" cy="3274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5FC2032-E81F-2243-871E-669B8B321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93382" y="1827642"/>
                <a:ext cx="304800" cy="2921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0BB75C-49E2-0D41-B31A-FCD0E2A7BC0E}"/>
                  </a:ext>
                </a:extLst>
              </p:cNvPr>
              <p:cNvSpPr txBox="1"/>
              <p:nvPr/>
            </p:nvSpPr>
            <p:spPr>
              <a:xfrm>
                <a:off x="916666" y="1847342"/>
                <a:ext cx="2343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/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05059C-27FF-4F4F-8081-67F95DE84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6436" y="2091111"/>
              <a:ext cx="304800" cy="2921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0C905C-C2D3-2449-86FD-180B485A5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2270" y="2379242"/>
              <a:ext cx="304800" cy="2921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9A1180D-5F3F-EA46-AA39-D647B058C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8756" y="2954734"/>
              <a:ext cx="304800" cy="2921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3F3F30-BFA4-5542-899D-B8F4FD28F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52941" y="3257315"/>
              <a:ext cx="304800" cy="292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DEECFE-D9D7-3548-B41F-548138812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8756" y="4104865"/>
              <a:ext cx="304800" cy="2921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047CE39-D289-D946-A5CE-50FE27A27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8130" y="3522073"/>
              <a:ext cx="304800" cy="292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27D44A-F5ED-1B4D-9D08-FFAE2ED0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36796" y="4396965"/>
              <a:ext cx="304800" cy="2921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5AAD213-65DE-6946-B13E-EFE171678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3810" y="2667207"/>
              <a:ext cx="304800" cy="292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9DB620F-5293-5348-89BA-5ED923364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3810" y="4725641"/>
              <a:ext cx="304800" cy="2921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4CA0A9-99D0-C94D-AEDC-35298D78FCF4}"/>
                </a:ext>
              </a:extLst>
            </p:cNvPr>
            <p:cNvSpPr txBox="1"/>
            <p:nvPr/>
          </p:nvSpPr>
          <p:spPr>
            <a:xfrm>
              <a:off x="1285014" y="2371986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home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1DEDD7D-355E-CC46-AB26-5DC8CFE23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61687" y="1823504"/>
              <a:ext cx="304800" cy="2921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92F5B0-BA5F-4740-A8EB-9EBB85F41167}"/>
                </a:ext>
              </a:extLst>
            </p:cNvPr>
            <p:cNvSpPr txBox="1"/>
            <p:nvPr/>
          </p:nvSpPr>
          <p:spPr>
            <a:xfrm>
              <a:off x="1281836" y="2094823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12057-6970-A34C-9F79-32F581666C9B}"/>
                </a:ext>
              </a:extLst>
            </p:cNvPr>
            <p:cNvSpPr txBox="1"/>
            <p:nvPr/>
          </p:nvSpPr>
          <p:spPr>
            <a:xfrm>
              <a:off x="1716162" y="2670810"/>
              <a:ext cx="9893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hoppergm</a:t>
              </a:r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5599F6-81A4-4845-96C8-7FECB2EC114B}"/>
                </a:ext>
              </a:extLst>
            </p:cNvPr>
            <p:cNvSpPr txBox="1"/>
            <p:nvPr/>
          </p:nvSpPr>
          <p:spPr>
            <a:xfrm>
              <a:off x="1716162" y="4732626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ritchied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E50215-A8A9-3140-B702-A8F7A14F9ADE}"/>
                </a:ext>
              </a:extLst>
            </p:cNvPr>
            <p:cNvSpPr txBox="1"/>
            <p:nvPr/>
          </p:nvSpPr>
          <p:spPr>
            <a:xfrm>
              <a:off x="2152365" y="2942553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Documents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C3FBA3-1225-304A-B28F-4C6A92186908}"/>
                </a:ext>
              </a:extLst>
            </p:cNvPr>
            <p:cNvSpPr txBox="1"/>
            <p:nvPr/>
          </p:nvSpPr>
          <p:spPr>
            <a:xfrm>
              <a:off x="2572653" y="3257315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A7282F-CB98-F441-ABB4-9F5A7DB5C44A}"/>
                </a:ext>
              </a:extLst>
            </p:cNvPr>
            <p:cNvSpPr txBox="1"/>
            <p:nvPr/>
          </p:nvSpPr>
          <p:spPr>
            <a:xfrm>
              <a:off x="3026785" y="3519461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FileA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8F5894-7FDB-994C-BBC0-51ADC3FD4F73}"/>
                </a:ext>
              </a:extLst>
            </p:cNvPr>
            <p:cNvSpPr txBox="1"/>
            <p:nvPr/>
          </p:nvSpPr>
          <p:spPr>
            <a:xfrm>
              <a:off x="3025225" y="3806335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FileB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C8E9FF-F789-D541-AA8F-EEFE7F3B02BA}"/>
                </a:ext>
              </a:extLst>
            </p:cNvPr>
            <p:cNvSpPr txBox="1"/>
            <p:nvPr/>
          </p:nvSpPr>
          <p:spPr>
            <a:xfrm>
              <a:off x="2540630" y="4411861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FileC</a:t>
              </a:r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20EBFE-BDC6-4146-B242-DF79B28BE7CD}"/>
                </a:ext>
              </a:extLst>
            </p:cNvPr>
            <p:cNvSpPr txBox="1"/>
            <p:nvPr/>
          </p:nvSpPr>
          <p:spPr>
            <a:xfrm>
              <a:off x="2160449" y="4121433"/>
              <a:ext cx="7713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Images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0BCAC75-153E-5341-BD7B-26982C005E9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742326" y="1845640"/>
              <a:ext cx="0" cy="320369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DF5098-38EB-7F46-92BC-EC225C022754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734487" y="1969554"/>
              <a:ext cx="32720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09F52F5-FD85-CD49-98D2-13D069AF02F6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742326" y="2237161"/>
              <a:ext cx="31411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9F102D9-3C31-204D-A8E7-AD3D19EB1FA1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750166" y="2525291"/>
              <a:ext cx="302104" cy="1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D1FF4E6-9C29-5E48-AD98-947305F5056C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1204670" y="2671342"/>
              <a:ext cx="0" cy="2377988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C0B503D-CF7A-8848-885A-AF5AD0077B3F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1204670" y="2813257"/>
              <a:ext cx="289140" cy="1875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1094ED4-A146-A540-AC36-0EEAAC828F73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1204670" y="4871691"/>
              <a:ext cx="28914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7DC8FDF-BC13-5F46-8AE8-4655EEF72868}"/>
                </a:ext>
              </a:extLst>
            </p:cNvPr>
            <p:cNvCxnSpPr>
              <a:cxnSpLocks/>
            </p:cNvCxnSpPr>
            <p:nvPr/>
          </p:nvCxnSpPr>
          <p:spPr>
            <a:xfrm>
              <a:off x="1646210" y="2978587"/>
              <a:ext cx="0" cy="1523154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A4A33F4-6AAB-D846-861D-2E42CA0516C1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1646210" y="3100784"/>
              <a:ext cx="282546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57B0F22-4769-A243-8FA9-EFF195C0B531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1646210" y="4248162"/>
              <a:ext cx="282546" cy="2753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5E0D94-2A84-154D-80C8-D50E8276F877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081156" y="3246834"/>
              <a:ext cx="6594" cy="412896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DECAFCA-BA72-FB42-82C5-AB5E14BE80EF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2087750" y="3403365"/>
              <a:ext cx="265191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4A4FD74-092A-EA4A-897B-4658B6EDCDB4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2505341" y="3549415"/>
              <a:ext cx="0" cy="551834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EFCB40A-53A9-7944-820A-1ABBB769B30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2513198" y="3668123"/>
              <a:ext cx="284932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7A9C7C9-68A5-BC4C-9D6B-9DB1D75D0E6F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2505341" y="3958552"/>
              <a:ext cx="292789" cy="1671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3A6E4B3-487A-FA48-BD0F-21EF24D76010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081156" y="4396965"/>
              <a:ext cx="6594" cy="280982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C9BB835-310E-3846-8042-ED7AC48781A8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2097035" y="4543015"/>
              <a:ext cx="239761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39D1AAA-81C5-9540-AABF-0F344DCAC0BA}"/>
                </a:ext>
              </a:extLst>
            </p:cNvPr>
            <p:cNvSpPr txBox="1"/>
            <p:nvPr/>
          </p:nvSpPr>
          <p:spPr>
            <a:xfrm>
              <a:off x="520121" y="1256212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root</a:t>
              </a:r>
            </a:p>
          </p:txBody>
        </p:sp>
      </p:grp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92AD074-F1E6-6946-9577-E16649144387}"/>
              </a:ext>
            </a:extLst>
          </p:cNvPr>
          <p:cNvSpPr/>
          <p:nvPr/>
        </p:nvSpPr>
        <p:spPr>
          <a:xfrm>
            <a:off x="4389680" y="3080484"/>
            <a:ext cx="2825563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CAFF8D-9D88-5146-AA09-EA351B6BA5C8}"/>
              </a:ext>
            </a:extLst>
          </p:cNvPr>
          <p:cNvGrpSpPr/>
          <p:nvPr/>
        </p:nvGrpSpPr>
        <p:grpSpPr>
          <a:xfrm>
            <a:off x="1394382" y="2002757"/>
            <a:ext cx="6076266" cy="807746"/>
            <a:chOff x="1394382" y="2002757"/>
            <a:chExt cx="6076266" cy="807746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31DF61CF-E28C-7846-965A-4B74937B781F}"/>
                </a:ext>
              </a:extLst>
            </p:cNvPr>
            <p:cNvSpPr/>
            <p:nvPr/>
          </p:nvSpPr>
          <p:spPr>
            <a:xfrm>
              <a:off x="5650992" y="2002757"/>
              <a:ext cx="1819656" cy="307778"/>
            </a:xfrm>
            <a:prstGeom prst="roundRect">
              <a:avLst/>
            </a:prstGeom>
            <a:solidFill>
              <a:schemeClr val="accent5">
                <a:lumMod val="25000"/>
                <a:lumOff val="75000"/>
                <a:alpha val="35000"/>
              </a:schemeClr>
            </a:solidFill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9E05BC22-48D7-934E-B8B4-C71DF6C7D1F6}"/>
                </a:ext>
              </a:extLst>
            </p:cNvPr>
            <p:cNvSpPr/>
            <p:nvPr/>
          </p:nvSpPr>
          <p:spPr>
            <a:xfrm>
              <a:off x="1394382" y="2502725"/>
              <a:ext cx="1311154" cy="307778"/>
            </a:xfrm>
            <a:prstGeom prst="roundRect">
              <a:avLst/>
            </a:prstGeom>
            <a:solidFill>
              <a:schemeClr val="accent5">
                <a:lumMod val="25000"/>
                <a:lumOff val="75000"/>
                <a:alpha val="35000"/>
              </a:schemeClr>
            </a:solidFill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AA4055A-097C-DF4E-A650-154FBEC1156A}"/>
              </a:ext>
            </a:extLst>
          </p:cNvPr>
          <p:cNvGrpSpPr/>
          <p:nvPr/>
        </p:nvGrpSpPr>
        <p:grpSpPr>
          <a:xfrm>
            <a:off x="1619575" y="2776117"/>
            <a:ext cx="401380" cy="177684"/>
            <a:chOff x="1191338" y="2475919"/>
            <a:chExt cx="230839" cy="199455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67B776C-5DB0-274B-9853-3D5AE8FA1813}"/>
                </a:ext>
              </a:extLst>
            </p:cNvPr>
            <p:cNvCxnSpPr>
              <a:cxnSpLocks/>
            </p:cNvCxnSpPr>
            <p:nvPr/>
          </p:nvCxnSpPr>
          <p:spPr>
            <a:xfrm>
              <a:off x="1203571" y="2475919"/>
              <a:ext cx="10233" cy="199426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801635F-8C53-F547-A30C-BF5BDBC130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1338" y="2675345"/>
              <a:ext cx="230839" cy="29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158ECB0-BBCD-8A4D-A86A-60A81CA49E59}"/>
              </a:ext>
            </a:extLst>
          </p:cNvPr>
          <p:cNvGrpSpPr/>
          <p:nvPr/>
        </p:nvGrpSpPr>
        <p:grpSpPr>
          <a:xfrm>
            <a:off x="2072886" y="3084297"/>
            <a:ext cx="401380" cy="177684"/>
            <a:chOff x="1191338" y="2475919"/>
            <a:chExt cx="230839" cy="199455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641CE1C-9300-5041-8B43-22783AAB0DAC}"/>
                </a:ext>
              </a:extLst>
            </p:cNvPr>
            <p:cNvCxnSpPr>
              <a:cxnSpLocks/>
            </p:cNvCxnSpPr>
            <p:nvPr/>
          </p:nvCxnSpPr>
          <p:spPr>
            <a:xfrm>
              <a:off x="1203571" y="2475919"/>
              <a:ext cx="10233" cy="199426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2E39F7A-8C03-ED45-A38E-EEEB5F0DDE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1338" y="2675345"/>
              <a:ext cx="230839" cy="29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B801A38-4EA2-824F-93F2-00C9BF7A5F7F}"/>
              </a:ext>
            </a:extLst>
          </p:cNvPr>
          <p:cNvGrpSpPr/>
          <p:nvPr/>
        </p:nvGrpSpPr>
        <p:grpSpPr>
          <a:xfrm>
            <a:off x="2483410" y="3409614"/>
            <a:ext cx="401380" cy="402634"/>
            <a:chOff x="1191338" y="2475919"/>
            <a:chExt cx="230839" cy="199455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A5218CB-FA28-904F-9CD7-FAB8769A749D}"/>
                </a:ext>
              </a:extLst>
            </p:cNvPr>
            <p:cNvCxnSpPr>
              <a:cxnSpLocks/>
            </p:cNvCxnSpPr>
            <p:nvPr/>
          </p:nvCxnSpPr>
          <p:spPr>
            <a:xfrm>
              <a:off x="1203571" y="2475919"/>
              <a:ext cx="10233" cy="199426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3A5F96-7988-E142-BA24-E27F17664C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1338" y="2675345"/>
              <a:ext cx="230839" cy="29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9A15CC26-5E03-6344-87BC-4D248C9DEF81}"/>
              </a:ext>
            </a:extLst>
          </p:cNvPr>
          <p:cNvSpPr/>
          <p:nvPr/>
        </p:nvSpPr>
        <p:spPr>
          <a:xfrm>
            <a:off x="4389680" y="3075783"/>
            <a:ext cx="1302600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03E99377-ACF5-9648-9C5E-E339B46BC576}"/>
              </a:ext>
            </a:extLst>
          </p:cNvPr>
          <p:cNvSpPr/>
          <p:nvPr/>
        </p:nvSpPr>
        <p:spPr>
          <a:xfrm>
            <a:off x="4400598" y="3080484"/>
            <a:ext cx="2239720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C151DD8-D48A-6941-ACE8-2CEE6677E175}"/>
              </a:ext>
            </a:extLst>
          </p:cNvPr>
          <p:cNvSpPr/>
          <p:nvPr/>
        </p:nvSpPr>
        <p:spPr>
          <a:xfrm>
            <a:off x="2815262" y="3639927"/>
            <a:ext cx="803395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7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49" grpId="2" animBg="1"/>
      <p:bldP spid="67" grpId="0" animBg="1"/>
      <p:bldP spid="67" grpId="1" animBg="1"/>
      <p:bldP spid="68" grpId="0" animBg="1"/>
      <p:bldP spid="68" grpId="1" animBg="1"/>
      <p:bldP spid="6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4D71-BE19-9947-9865-36C903E9C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361" y="15856"/>
            <a:ext cx="6761100" cy="857400"/>
          </a:xfrm>
        </p:spPr>
        <p:txBody>
          <a:bodyPr/>
          <a:lstStyle/>
          <a:p>
            <a:r>
              <a:rPr lang="en-US" sz="2800" dirty="0"/>
              <a:t>Relative File Paths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D4B45-D0DE-0546-82C7-7BE665044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2152" y="1011047"/>
            <a:ext cx="4167335" cy="1249384"/>
          </a:xfrm>
        </p:spPr>
        <p:txBody>
          <a:bodyPr/>
          <a:lstStyle/>
          <a:p>
            <a:r>
              <a:rPr lang="en-US" sz="1800" i="1" dirty="0"/>
              <a:t>Relative path</a:t>
            </a:r>
            <a:r>
              <a:rPr lang="en-US" sz="1800" dirty="0"/>
              <a:t>: partial path starting from the </a:t>
            </a:r>
            <a:r>
              <a:rPr lang="en-US" sz="1800" i="1" dirty="0"/>
              <a:t>working directory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We will assume the working directory is /home/</a:t>
            </a:r>
            <a:r>
              <a:rPr lang="en-US" sz="1800" dirty="0" err="1"/>
              <a:t>hoppergm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Documents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Documents/Project1/</a:t>
            </a:r>
            <a:r>
              <a:rPr lang="en-US" sz="1800" dirty="0" err="1"/>
              <a:t>FileB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../</a:t>
            </a:r>
            <a:r>
              <a:rPr lang="en-US" sz="1800" dirty="0" err="1"/>
              <a:t>ritchied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../../bin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B362C-C2A8-164F-BFCF-577CA86E9B2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12</a:t>
            </a:fld>
            <a:endParaRPr lang="en-US" alt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5D8CE22-7667-1D42-9DFC-E6307FA32A37}"/>
              </a:ext>
            </a:extLst>
          </p:cNvPr>
          <p:cNvGrpSpPr/>
          <p:nvPr/>
        </p:nvGrpSpPr>
        <p:grpSpPr>
          <a:xfrm>
            <a:off x="520121" y="1109908"/>
            <a:ext cx="3100096" cy="3793118"/>
            <a:chOff x="520121" y="1256212"/>
            <a:chExt cx="3100096" cy="37931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6D78C5-BAFC-D841-877E-D68E8C732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8130" y="3814173"/>
              <a:ext cx="304800" cy="2921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241F8D-08DD-D241-ACE9-BD63F9337DB9}"/>
                </a:ext>
              </a:extLst>
            </p:cNvPr>
            <p:cNvSpPr txBox="1"/>
            <p:nvPr/>
          </p:nvSpPr>
          <p:spPr>
            <a:xfrm>
              <a:off x="1288750" y="1816914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bin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6181F0-7662-0949-8C49-B1739BE0A470}"/>
                </a:ext>
              </a:extLst>
            </p:cNvPr>
            <p:cNvGrpSpPr/>
            <p:nvPr/>
          </p:nvGrpSpPr>
          <p:grpSpPr>
            <a:xfrm>
              <a:off x="601862" y="1518163"/>
              <a:ext cx="304800" cy="327477"/>
              <a:chOff x="893382" y="1827642"/>
              <a:chExt cx="304800" cy="3274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5FC2032-E81F-2243-871E-669B8B321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93382" y="1827642"/>
                <a:ext cx="304800" cy="2921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0BB75C-49E2-0D41-B31A-FCD0E2A7BC0E}"/>
                  </a:ext>
                </a:extLst>
              </p:cNvPr>
              <p:cNvSpPr txBox="1"/>
              <p:nvPr/>
            </p:nvSpPr>
            <p:spPr>
              <a:xfrm>
                <a:off x="916666" y="1847342"/>
                <a:ext cx="2343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/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05059C-27FF-4F4F-8081-67F95DE84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6436" y="2091111"/>
              <a:ext cx="304800" cy="2921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0C905C-C2D3-2449-86FD-180B485A5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2270" y="2379242"/>
              <a:ext cx="304800" cy="2921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9A1180D-5F3F-EA46-AA39-D647B058C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8756" y="2954734"/>
              <a:ext cx="304800" cy="2921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3F3F30-BFA4-5542-899D-B8F4FD28F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52941" y="3257315"/>
              <a:ext cx="304800" cy="292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DEECFE-D9D7-3548-B41F-548138812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8756" y="4104865"/>
              <a:ext cx="304800" cy="2921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047CE39-D289-D946-A5CE-50FE27A27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8130" y="3522073"/>
              <a:ext cx="304800" cy="292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27D44A-F5ED-1B4D-9D08-FFAE2ED0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36796" y="4396965"/>
              <a:ext cx="304800" cy="2921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5AAD213-65DE-6946-B13E-EFE171678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3810" y="2667207"/>
              <a:ext cx="304800" cy="292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9DB620F-5293-5348-89BA-5ED923364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3810" y="4725641"/>
              <a:ext cx="304800" cy="2921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4CA0A9-99D0-C94D-AEDC-35298D78FCF4}"/>
                </a:ext>
              </a:extLst>
            </p:cNvPr>
            <p:cNvSpPr txBox="1"/>
            <p:nvPr/>
          </p:nvSpPr>
          <p:spPr>
            <a:xfrm>
              <a:off x="1285014" y="2371986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home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1DEDD7D-355E-CC46-AB26-5DC8CFE23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61687" y="1823504"/>
              <a:ext cx="304800" cy="2921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92F5B0-BA5F-4740-A8EB-9EBB85F41167}"/>
                </a:ext>
              </a:extLst>
            </p:cNvPr>
            <p:cNvSpPr txBox="1"/>
            <p:nvPr/>
          </p:nvSpPr>
          <p:spPr>
            <a:xfrm>
              <a:off x="1281836" y="2094823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12057-6970-A34C-9F79-32F581666C9B}"/>
                </a:ext>
              </a:extLst>
            </p:cNvPr>
            <p:cNvSpPr txBox="1"/>
            <p:nvPr/>
          </p:nvSpPr>
          <p:spPr>
            <a:xfrm>
              <a:off x="1716162" y="2670810"/>
              <a:ext cx="9893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hoppergm</a:t>
              </a:r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5599F6-81A4-4845-96C8-7FECB2EC114B}"/>
                </a:ext>
              </a:extLst>
            </p:cNvPr>
            <p:cNvSpPr txBox="1"/>
            <p:nvPr/>
          </p:nvSpPr>
          <p:spPr>
            <a:xfrm>
              <a:off x="1716162" y="4732626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ritchied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E50215-A8A9-3140-B702-A8F7A14F9ADE}"/>
                </a:ext>
              </a:extLst>
            </p:cNvPr>
            <p:cNvSpPr txBox="1"/>
            <p:nvPr/>
          </p:nvSpPr>
          <p:spPr>
            <a:xfrm>
              <a:off x="2152365" y="2942553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Documents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C3FBA3-1225-304A-B28F-4C6A92186908}"/>
                </a:ext>
              </a:extLst>
            </p:cNvPr>
            <p:cNvSpPr txBox="1"/>
            <p:nvPr/>
          </p:nvSpPr>
          <p:spPr>
            <a:xfrm>
              <a:off x="2572653" y="3257315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A7282F-CB98-F441-ABB4-9F5A7DB5C44A}"/>
                </a:ext>
              </a:extLst>
            </p:cNvPr>
            <p:cNvSpPr txBox="1"/>
            <p:nvPr/>
          </p:nvSpPr>
          <p:spPr>
            <a:xfrm>
              <a:off x="3026785" y="3519461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FileA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8F5894-7FDB-994C-BBC0-51ADC3FD4F73}"/>
                </a:ext>
              </a:extLst>
            </p:cNvPr>
            <p:cNvSpPr txBox="1"/>
            <p:nvPr/>
          </p:nvSpPr>
          <p:spPr>
            <a:xfrm>
              <a:off x="3025225" y="3806335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FileB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C8E9FF-F789-D541-AA8F-EEFE7F3B02BA}"/>
                </a:ext>
              </a:extLst>
            </p:cNvPr>
            <p:cNvSpPr txBox="1"/>
            <p:nvPr/>
          </p:nvSpPr>
          <p:spPr>
            <a:xfrm>
              <a:off x="2540630" y="4411861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FileC</a:t>
              </a:r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20EBFE-BDC6-4146-B242-DF79B28BE7CD}"/>
                </a:ext>
              </a:extLst>
            </p:cNvPr>
            <p:cNvSpPr txBox="1"/>
            <p:nvPr/>
          </p:nvSpPr>
          <p:spPr>
            <a:xfrm>
              <a:off x="2160449" y="4121433"/>
              <a:ext cx="7713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Images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0BCAC75-153E-5341-BD7B-26982C005E9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742326" y="1845640"/>
              <a:ext cx="0" cy="320369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DF5098-38EB-7F46-92BC-EC225C022754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734487" y="1969554"/>
              <a:ext cx="32720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09F52F5-FD85-CD49-98D2-13D069AF02F6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742326" y="2237161"/>
              <a:ext cx="31411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9F102D9-3C31-204D-A8E7-AD3D19EB1FA1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750166" y="2525291"/>
              <a:ext cx="302104" cy="1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D1FF4E6-9C29-5E48-AD98-947305F5056C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1204670" y="2671342"/>
              <a:ext cx="0" cy="2377988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C0B503D-CF7A-8848-885A-AF5AD0077B3F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1204670" y="2813257"/>
              <a:ext cx="289140" cy="1875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1094ED4-A146-A540-AC36-0EEAAC828F73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1204670" y="4871691"/>
              <a:ext cx="28914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7DC8FDF-BC13-5F46-8AE8-4655EEF72868}"/>
                </a:ext>
              </a:extLst>
            </p:cNvPr>
            <p:cNvCxnSpPr>
              <a:cxnSpLocks/>
            </p:cNvCxnSpPr>
            <p:nvPr/>
          </p:nvCxnSpPr>
          <p:spPr>
            <a:xfrm>
              <a:off x="1646210" y="2978587"/>
              <a:ext cx="0" cy="1523154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A4A33F4-6AAB-D846-861D-2E42CA0516C1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1646210" y="3100784"/>
              <a:ext cx="282546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57B0F22-4769-A243-8FA9-EFF195C0B531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1646210" y="4248162"/>
              <a:ext cx="282546" cy="2753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5E0D94-2A84-154D-80C8-D50E8276F877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081156" y="3246834"/>
              <a:ext cx="6594" cy="412896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DECAFCA-BA72-FB42-82C5-AB5E14BE80EF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2087750" y="3403365"/>
              <a:ext cx="265191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4A4FD74-092A-EA4A-897B-4658B6EDCDB4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2505341" y="3549415"/>
              <a:ext cx="0" cy="551834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EFCB40A-53A9-7944-820A-1ABBB769B30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2513198" y="3668123"/>
              <a:ext cx="284932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7A9C7C9-68A5-BC4C-9D6B-9DB1D75D0E6F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2505341" y="3958552"/>
              <a:ext cx="292789" cy="1671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3A6E4B3-487A-FA48-BD0F-21EF24D76010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081156" y="4396965"/>
              <a:ext cx="6594" cy="280982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C9BB835-310E-3846-8042-ED7AC48781A8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2097035" y="4543015"/>
              <a:ext cx="239761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39D1AAA-81C5-9540-AABF-0F344DCAC0BA}"/>
                </a:ext>
              </a:extLst>
            </p:cNvPr>
            <p:cNvSpPr txBox="1"/>
            <p:nvPr/>
          </p:nvSpPr>
          <p:spPr>
            <a:xfrm>
              <a:off x="520121" y="1256212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root</a:t>
              </a:r>
            </a:p>
          </p:txBody>
        </p:sp>
      </p:grp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92AD074-F1E6-6946-9577-E16649144387}"/>
              </a:ext>
            </a:extLst>
          </p:cNvPr>
          <p:cNvSpPr/>
          <p:nvPr/>
        </p:nvSpPr>
        <p:spPr>
          <a:xfrm>
            <a:off x="4410326" y="3647167"/>
            <a:ext cx="1113459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CAFF8D-9D88-5146-AA09-EA351B6BA5C8}"/>
              </a:ext>
            </a:extLst>
          </p:cNvPr>
          <p:cNvGrpSpPr/>
          <p:nvPr/>
        </p:nvGrpSpPr>
        <p:grpSpPr>
          <a:xfrm>
            <a:off x="1394382" y="2002757"/>
            <a:ext cx="6076266" cy="807746"/>
            <a:chOff x="1394382" y="2002757"/>
            <a:chExt cx="6076266" cy="807746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31DF61CF-E28C-7846-965A-4B74937B781F}"/>
                </a:ext>
              </a:extLst>
            </p:cNvPr>
            <p:cNvSpPr/>
            <p:nvPr/>
          </p:nvSpPr>
          <p:spPr>
            <a:xfrm>
              <a:off x="5650992" y="2002757"/>
              <a:ext cx="1819656" cy="307778"/>
            </a:xfrm>
            <a:prstGeom prst="roundRect">
              <a:avLst/>
            </a:prstGeom>
            <a:solidFill>
              <a:schemeClr val="accent5">
                <a:lumMod val="25000"/>
                <a:lumOff val="75000"/>
                <a:alpha val="35000"/>
              </a:schemeClr>
            </a:solidFill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9E05BC22-48D7-934E-B8B4-C71DF6C7D1F6}"/>
                </a:ext>
              </a:extLst>
            </p:cNvPr>
            <p:cNvSpPr/>
            <p:nvPr/>
          </p:nvSpPr>
          <p:spPr>
            <a:xfrm>
              <a:off x="1394382" y="2502725"/>
              <a:ext cx="1311154" cy="307778"/>
            </a:xfrm>
            <a:prstGeom prst="roundRect">
              <a:avLst/>
            </a:prstGeom>
            <a:solidFill>
              <a:schemeClr val="accent5">
                <a:lumMod val="25000"/>
                <a:lumOff val="75000"/>
                <a:alpha val="35000"/>
              </a:schemeClr>
            </a:solidFill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AA4055A-097C-DF4E-A650-154FBEC1156A}"/>
              </a:ext>
            </a:extLst>
          </p:cNvPr>
          <p:cNvGrpSpPr/>
          <p:nvPr/>
        </p:nvGrpSpPr>
        <p:grpSpPr>
          <a:xfrm>
            <a:off x="1181878" y="2491458"/>
            <a:ext cx="401380" cy="177684"/>
            <a:chOff x="1191338" y="2475919"/>
            <a:chExt cx="230839" cy="199455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67B776C-5DB0-274B-9853-3D5AE8FA1813}"/>
                </a:ext>
              </a:extLst>
            </p:cNvPr>
            <p:cNvCxnSpPr>
              <a:cxnSpLocks/>
            </p:cNvCxnSpPr>
            <p:nvPr/>
          </p:nvCxnSpPr>
          <p:spPr>
            <a:xfrm>
              <a:off x="1203571" y="2475919"/>
              <a:ext cx="10233" cy="199426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801635F-8C53-F547-A30C-BF5BDBC130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1338" y="2675345"/>
              <a:ext cx="230839" cy="29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A2402D9-B646-C846-BEAB-C9E9CA327931}"/>
              </a:ext>
            </a:extLst>
          </p:cNvPr>
          <p:cNvSpPr/>
          <p:nvPr/>
        </p:nvSpPr>
        <p:spPr>
          <a:xfrm>
            <a:off x="1462300" y="4588230"/>
            <a:ext cx="1015610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AFD099B-8F5D-8346-AF5F-C8BA610A57F1}"/>
              </a:ext>
            </a:extLst>
          </p:cNvPr>
          <p:cNvGrpSpPr/>
          <p:nvPr/>
        </p:nvGrpSpPr>
        <p:grpSpPr>
          <a:xfrm>
            <a:off x="1105690" y="2515575"/>
            <a:ext cx="401380" cy="2211694"/>
            <a:chOff x="1191338" y="2475919"/>
            <a:chExt cx="230839" cy="199455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FA2B12C-95D5-AE49-BD81-763540CBA488}"/>
                </a:ext>
              </a:extLst>
            </p:cNvPr>
            <p:cNvCxnSpPr>
              <a:cxnSpLocks/>
            </p:cNvCxnSpPr>
            <p:nvPr/>
          </p:nvCxnSpPr>
          <p:spPr>
            <a:xfrm>
              <a:off x="1203571" y="2475919"/>
              <a:ext cx="10233" cy="199426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78E72B4-C7EA-6C40-92EF-C9005731F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1338" y="2675345"/>
              <a:ext cx="230839" cy="29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1312EEF-4095-F048-97FE-CCD12DB0E291}"/>
              </a:ext>
            </a:extLst>
          </p:cNvPr>
          <p:cNvSpPr/>
          <p:nvPr/>
        </p:nvSpPr>
        <p:spPr>
          <a:xfrm>
            <a:off x="4408766" y="3647167"/>
            <a:ext cx="304801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5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49" grpId="2" animBg="1"/>
      <p:bldP spid="57" grpId="0" animBg="1"/>
      <p:bldP spid="64" grpId="0" animBg="1"/>
      <p:bldP spid="6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4D71-BE19-9947-9865-36C903E9C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361" y="15856"/>
            <a:ext cx="6761100" cy="857400"/>
          </a:xfrm>
        </p:spPr>
        <p:txBody>
          <a:bodyPr/>
          <a:lstStyle/>
          <a:p>
            <a:r>
              <a:rPr lang="en-US" sz="2800" dirty="0"/>
              <a:t>Relative File Paths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D4B45-D0DE-0546-82C7-7BE665044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2152" y="1011047"/>
            <a:ext cx="4167335" cy="1249384"/>
          </a:xfrm>
        </p:spPr>
        <p:txBody>
          <a:bodyPr/>
          <a:lstStyle/>
          <a:p>
            <a:r>
              <a:rPr lang="en-US" sz="1800" i="1" dirty="0"/>
              <a:t>Relative path</a:t>
            </a:r>
            <a:r>
              <a:rPr lang="en-US" sz="1800" dirty="0"/>
              <a:t>: partial path starting from the </a:t>
            </a:r>
            <a:r>
              <a:rPr lang="en-US" sz="1800" i="1" dirty="0"/>
              <a:t>working directory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We will assume the working directory is /home/</a:t>
            </a:r>
            <a:r>
              <a:rPr lang="en-US" sz="1800" dirty="0" err="1"/>
              <a:t>hoppergm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Documents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Documents/Project1/</a:t>
            </a:r>
            <a:r>
              <a:rPr lang="en-US" sz="1800" dirty="0" err="1"/>
              <a:t>FileB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../</a:t>
            </a:r>
            <a:r>
              <a:rPr lang="en-US" sz="1800" dirty="0" err="1"/>
              <a:t>ritchied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../../bin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B362C-C2A8-164F-BFCF-577CA86E9B2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13</a:t>
            </a:fld>
            <a:endParaRPr lang="en-US" alt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5D8CE22-7667-1D42-9DFC-E6307FA32A37}"/>
              </a:ext>
            </a:extLst>
          </p:cNvPr>
          <p:cNvGrpSpPr/>
          <p:nvPr/>
        </p:nvGrpSpPr>
        <p:grpSpPr>
          <a:xfrm>
            <a:off x="520121" y="1109908"/>
            <a:ext cx="3100096" cy="3793118"/>
            <a:chOff x="520121" y="1256212"/>
            <a:chExt cx="3100096" cy="37931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6D78C5-BAFC-D841-877E-D68E8C732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8130" y="3814173"/>
              <a:ext cx="304800" cy="2921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241F8D-08DD-D241-ACE9-BD63F9337DB9}"/>
                </a:ext>
              </a:extLst>
            </p:cNvPr>
            <p:cNvSpPr txBox="1"/>
            <p:nvPr/>
          </p:nvSpPr>
          <p:spPr>
            <a:xfrm>
              <a:off x="1288750" y="1816914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bin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6181F0-7662-0949-8C49-B1739BE0A470}"/>
                </a:ext>
              </a:extLst>
            </p:cNvPr>
            <p:cNvGrpSpPr/>
            <p:nvPr/>
          </p:nvGrpSpPr>
          <p:grpSpPr>
            <a:xfrm>
              <a:off x="601862" y="1518163"/>
              <a:ext cx="304800" cy="327477"/>
              <a:chOff x="893382" y="1827642"/>
              <a:chExt cx="304800" cy="3274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5FC2032-E81F-2243-871E-669B8B321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93382" y="1827642"/>
                <a:ext cx="304800" cy="2921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0BB75C-49E2-0D41-B31A-FCD0E2A7BC0E}"/>
                  </a:ext>
                </a:extLst>
              </p:cNvPr>
              <p:cNvSpPr txBox="1"/>
              <p:nvPr/>
            </p:nvSpPr>
            <p:spPr>
              <a:xfrm>
                <a:off x="916666" y="1847342"/>
                <a:ext cx="2343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/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05059C-27FF-4F4F-8081-67F95DE84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6436" y="2091111"/>
              <a:ext cx="304800" cy="2921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0C905C-C2D3-2449-86FD-180B485A5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2270" y="2379242"/>
              <a:ext cx="304800" cy="2921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9A1180D-5F3F-EA46-AA39-D647B058C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8756" y="2954734"/>
              <a:ext cx="304800" cy="2921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3F3F30-BFA4-5542-899D-B8F4FD28F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52941" y="3257315"/>
              <a:ext cx="304800" cy="292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DEECFE-D9D7-3548-B41F-548138812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8756" y="4104865"/>
              <a:ext cx="304800" cy="2921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047CE39-D289-D946-A5CE-50FE27A27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8130" y="3522073"/>
              <a:ext cx="304800" cy="292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27D44A-F5ED-1B4D-9D08-FFAE2ED0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36796" y="4396965"/>
              <a:ext cx="304800" cy="2921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5AAD213-65DE-6946-B13E-EFE171678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3810" y="2667207"/>
              <a:ext cx="304800" cy="292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9DB620F-5293-5348-89BA-5ED923364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3810" y="4725641"/>
              <a:ext cx="304800" cy="2921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4CA0A9-99D0-C94D-AEDC-35298D78FCF4}"/>
                </a:ext>
              </a:extLst>
            </p:cNvPr>
            <p:cNvSpPr txBox="1"/>
            <p:nvPr/>
          </p:nvSpPr>
          <p:spPr>
            <a:xfrm>
              <a:off x="1285014" y="2371986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home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1DEDD7D-355E-CC46-AB26-5DC8CFE23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61687" y="1823504"/>
              <a:ext cx="304800" cy="2921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92F5B0-BA5F-4740-A8EB-9EBB85F41167}"/>
                </a:ext>
              </a:extLst>
            </p:cNvPr>
            <p:cNvSpPr txBox="1"/>
            <p:nvPr/>
          </p:nvSpPr>
          <p:spPr>
            <a:xfrm>
              <a:off x="1281836" y="2094823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12057-6970-A34C-9F79-32F581666C9B}"/>
                </a:ext>
              </a:extLst>
            </p:cNvPr>
            <p:cNvSpPr txBox="1"/>
            <p:nvPr/>
          </p:nvSpPr>
          <p:spPr>
            <a:xfrm>
              <a:off x="1716162" y="2670810"/>
              <a:ext cx="9893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hoppergm</a:t>
              </a:r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5599F6-81A4-4845-96C8-7FECB2EC114B}"/>
                </a:ext>
              </a:extLst>
            </p:cNvPr>
            <p:cNvSpPr txBox="1"/>
            <p:nvPr/>
          </p:nvSpPr>
          <p:spPr>
            <a:xfrm>
              <a:off x="1716162" y="4732626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ritchied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E50215-A8A9-3140-B702-A8F7A14F9ADE}"/>
                </a:ext>
              </a:extLst>
            </p:cNvPr>
            <p:cNvSpPr txBox="1"/>
            <p:nvPr/>
          </p:nvSpPr>
          <p:spPr>
            <a:xfrm>
              <a:off x="2152365" y="2942553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Documents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C3FBA3-1225-304A-B28F-4C6A92186908}"/>
                </a:ext>
              </a:extLst>
            </p:cNvPr>
            <p:cNvSpPr txBox="1"/>
            <p:nvPr/>
          </p:nvSpPr>
          <p:spPr>
            <a:xfrm>
              <a:off x="2572653" y="3257315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A7282F-CB98-F441-ABB4-9F5A7DB5C44A}"/>
                </a:ext>
              </a:extLst>
            </p:cNvPr>
            <p:cNvSpPr txBox="1"/>
            <p:nvPr/>
          </p:nvSpPr>
          <p:spPr>
            <a:xfrm>
              <a:off x="3026785" y="3519461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FileA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8F5894-7FDB-994C-BBC0-51ADC3FD4F73}"/>
                </a:ext>
              </a:extLst>
            </p:cNvPr>
            <p:cNvSpPr txBox="1"/>
            <p:nvPr/>
          </p:nvSpPr>
          <p:spPr>
            <a:xfrm>
              <a:off x="3025225" y="3806335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FileB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C8E9FF-F789-D541-AA8F-EEFE7F3B02BA}"/>
                </a:ext>
              </a:extLst>
            </p:cNvPr>
            <p:cNvSpPr txBox="1"/>
            <p:nvPr/>
          </p:nvSpPr>
          <p:spPr>
            <a:xfrm>
              <a:off x="2540630" y="4411861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FileC</a:t>
              </a:r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20EBFE-BDC6-4146-B242-DF79B28BE7CD}"/>
                </a:ext>
              </a:extLst>
            </p:cNvPr>
            <p:cNvSpPr txBox="1"/>
            <p:nvPr/>
          </p:nvSpPr>
          <p:spPr>
            <a:xfrm>
              <a:off x="2160449" y="4121433"/>
              <a:ext cx="7713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Images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0BCAC75-153E-5341-BD7B-26982C005E9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742326" y="1845640"/>
              <a:ext cx="0" cy="320369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DF5098-38EB-7F46-92BC-EC225C022754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734487" y="1969554"/>
              <a:ext cx="32720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09F52F5-FD85-CD49-98D2-13D069AF02F6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742326" y="2237161"/>
              <a:ext cx="31411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9F102D9-3C31-204D-A8E7-AD3D19EB1FA1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750166" y="2525291"/>
              <a:ext cx="302104" cy="1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D1FF4E6-9C29-5E48-AD98-947305F5056C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1204670" y="2671342"/>
              <a:ext cx="0" cy="2377988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C0B503D-CF7A-8848-885A-AF5AD0077B3F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1204670" y="2813257"/>
              <a:ext cx="289140" cy="1875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1094ED4-A146-A540-AC36-0EEAAC828F73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1204670" y="4871691"/>
              <a:ext cx="28914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7DC8FDF-BC13-5F46-8AE8-4655EEF72868}"/>
                </a:ext>
              </a:extLst>
            </p:cNvPr>
            <p:cNvCxnSpPr>
              <a:cxnSpLocks/>
            </p:cNvCxnSpPr>
            <p:nvPr/>
          </p:nvCxnSpPr>
          <p:spPr>
            <a:xfrm>
              <a:off x="1646210" y="2978587"/>
              <a:ext cx="0" cy="1523154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A4A33F4-6AAB-D846-861D-2E42CA0516C1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1646210" y="3100784"/>
              <a:ext cx="282546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57B0F22-4769-A243-8FA9-EFF195C0B531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1646210" y="4248162"/>
              <a:ext cx="282546" cy="2753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5E0D94-2A84-154D-80C8-D50E8276F877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081156" y="3246834"/>
              <a:ext cx="6594" cy="412896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DECAFCA-BA72-FB42-82C5-AB5E14BE80EF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2087750" y="3403365"/>
              <a:ext cx="265191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4A4FD74-092A-EA4A-897B-4658B6EDCDB4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2505341" y="3549415"/>
              <a:ext cx="0" cy="551834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EFCB40A-53A9-7944-820A-1ABBB769B30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2513198" y="3668123"/>
              <a:ext cx="284932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7A9C7C9-68A5-BC4C-9D6B-9DB1D75D0E6F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2505341" y="3958552"/>
              <a:ext cx="292789" cy="1671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3A6E4B3-487A-FA48-BD0F-21EF24D76010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081156" y="4396965"/>
              <a:ext cx="6594" cy="280982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C9BB835-310E-3846-8042-ED7AC48781A8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2097035" y="4543015"/>
              <a:ext cx="239761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39D1AAA-81C5-9540-AABF-0F344DCAC0BA}"/>
                </a:ext>
              </a:extLst>
            </p:cNvPr>
            <p:cNvSpPr txBox="1"/>
            <p:nvPr/>
          </p:nvSpPr>
          <p:spPr>
            <a:xfrm>
              <a:off x="520121" y="1256212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root</a:t>
              </a:r>
            </a:p>
          </p:txBody>
        </p:sp>
      </p:grp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92AD074-F1E6-6946-9577-E16649144387}"/>
              </a:ext>
            </a:extLst>
          </p:cNvPr>
          <p:cNvSpPr/>
          <p:nvPr/>
        </p:nvSpPr>
        <p:spPr>
          <a:xfrm>
            <a:off x="4466405" y="4192404"/>
            <a:ext cx="771366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CAFF8D-9D88-5146-AA09-EA351B6BA5C8}"/>
              </a:ext>
            </a:extLst>
          </p:cNvPr>
          <p:cNvGrpSpPr/>
          <p:nvPr/>
        </p:nvGrpSpPr>
        <p:grpSpPr>
          <a:xfrm>
            <a:off x="1394382" y="2002757"/>
            <a:ext cx="6076266" cy="807746"/>
            <a:chOff x="1394382" y="2002757"/>
            <a:chExt cx="6076266" cy="807746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31DF61CF-E28C-7846-965A-4B74937B781F}"/>
                </a:ext>
              </a:extLst>
            </p:cNvPr>
            <p:cNvSpPr/>
            <p:nvPr/>
          </p:nvSpPr>
          <p:spPr>
            <a:xfrm>
              <a:off x="5650992" y="2002757"/>
              <a:ext cx="1819656" cy="307778"/>
            </a:xfrm>
            <a:prstGeom prst="roundRect">
              <a:avLst/>
            </a:prstGeom>
            <a:solidFill>
              <a:schemeClr val="accent5">
                <a:lumMod val="25000"/>
                <a:lumOff val="75000"/>
                <a:alpha val="35000"/>
              </a:schemeClr>
            </a:solidFill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9E05BC22-48D7-934E-B8B4-C71DF6C7D1F6}"/>
                </a:ext>
              </a:extLst>
            </p:cNvPr>
            <p:cNvSpPr/>
            <p:nvPr/>
          </p:nvSpPr>
          <p:spPr>
            <a:xfrm>
              <a:off x="1394382" y="2502725"/>
              <a:ext cx="1311154" cy="307778"/>
            </a:xfrm>
            <a:prstGeom prst="roundRect">
              <a:avLst/>
            </a:prstGeom>
            <a:solidFill>
              <a:schemeClr val="accent5">
                <a:lumMod val="25000"/>
                <a:lumOff val="75000"/>
                <a:alpha val="35000"/>
              </a:schemeClr>
            </a:solidFill>
            <a:ln>
              <a:solidFill>
                <a:schemeClr val="accent5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AA4055A-097C-DF4E-A650-154FBEC1156A}"/>
              </a:ext>
            </a:extLst>
          </p:cNvPr>
          <p:cNvGrpSpPr/>
          <p:nvPr/>
        </p:nvGrpSpPr>
        <p:grpSpPr>
          <a:xfrm>
            <a:off x="1181878" y="2491458"/>
            <a:ext cx="401380" cy="177684"/>
            <a:chOff x="1191338" y="2475919"/>
            <a:chExt cx="230839" cy="199455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67B776C-5DB0-274B-9853-3D5AE8FA1813}"/>
                </a:ext>
              </a:extLst>
            </p:cNvPr>
            <p:cNvCxnSpPr>
              <a:cxnSpLocks/>
            </p:cNvCxnSpPr>
            <p:nvPr/>
          </p:nvCxnSpPr>
          <p:spPr>
            <a:xfrm>
              <a:off x="1203571" y="2475919"/>
              <a:ext cx="10233" cy="199426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801635F-8C53-F547-A30C-BF5BDBC130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1338" y="2675345"/>
              <a:ext cx="230839" cy="29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A2402D9-B646-C846-BEAB-C9E9CA327931}"/>
              </a:ext>
            </a:extLst>
          </p:cNvPr>
          <p:cNvSpPr/>
          <p:nvPr/>
        </p:nvSpPr>
        <p:spPr>
          <a:xfrm>
            <a:off x="966708" y="1662189"/>
            <a:ext cx="752467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1312EEF-4095-F048-97FE-CCD12DB0E291}"/>
              </a:ext>
            </a:extLst>
          </p:cNvPr>
          <p:cNvSpPr/>
          <p:nvPr/>
        </p:nvSpPr>
        <p:spPr>
          <a:xfrm>
            <a:off x="4452092" y="4180083"/>
            <a:ext cx="229160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E4EB64E6-D787-CE41-AD9B-AC1CEBE696B2}"/>
              </a:ext>
            </a:extLst>
          </p:cNvPr>
          <p:cNvSpPr/>
          <p:nvPr/>
        </p:nvSpPr>
        <p:spPr>
          <a:xfrm>
            <a:off x="4454798" y="4180083"/>
            <a:ext cx="452908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14B0D55-3411-9944-939B-AF0535B51133}"/>
              </a:ext>
            </a:extLst>
          </p:cNvPr>
          <p:cNvGrpSpPr/>
          <p:nvPr/>
        </p:nvGrpSpPr>
        <p:grpSpPr>
          <a:xfrm>
            <a:off x="723438" y="1453063"/>
            <a:ext cx="401380" cy="908064"/>
            <a:chOff x="1191338" y="2475919"/>
            <a:chExt cx="230839" cy="199455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AB39D9A-896B-1C44-A3FF-FF989212941C}"/>
                </a:ext>
              </a:extLst>
            </p:cNvPr>
            <p:cNvCxnSpPr>
              <a:cxnSpLocks/>
            </p:cNvCxnSpPr>
            <p:nvPr/>
          </p:nvCxnSpPr>
          <p:spPr>
            <a:xfrm>
              <a:off x="1203571" y="2475919"/>
              <a:ext cx="10233" cy="199426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7701FD7-6592-3D41-9719-86D42E1126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1338" y="2675345"/>
              <a:ext cx="230839" cy="29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1FB6987-CFD9-0746-ABFE-2A2FDBDEB82A}"/>
              </a:ext>
            </a:extLst>
          </p:cNvPr>
          <p:cNvGrpSpPr/>
          <p:nvPr/>
        </p:nvGrpSpPr>
        <p:grpSpPr>
          <a:xfrm>
            <a:off x="822051" y="1648926"/>
            <a:ext cx="244205" cy="171300"/>
            <a:chOff x="1191338" y="2475919"/>
            <a:chExt cx="230839" cy="199455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F371271-D424-3840-B544-72149863EC7F}"/>
                </a:ext>
              </a:extLst>
            </p:cNvPr>
            <p:cNvCxnSpPr>
              <a:cxnSpLocks/>
            </p:cNvCxnSpPr>
            <p:nvPr/>
          </p:nvCxnSpPr>
          <p:spPr>
            <a:xfrm>
              <a:off x="1203571" y="2475919"/>
              <a:ext cx="10233" cy="199426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4470A66-B53D-4245-AAA4-DCE08AA54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1338" y="2675345"/>
              <a:ext cx="230839" cy="29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36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49" grpId="2" animBg="1"/>
      <p:bldP spid="57" grpId="0" animBg="1"/>
      <p:bldP spid="64" grpId="0" animBg="1"/>
      <p:bldP spid="64" grpId="1" animBg="1"/>
      <p:bldP spid="65" grpId="0" animBg="1"/>
      <p:bldP spid="6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7D77-D1A5-754D-8C71-E7C54E4CE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Next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3F673-BC59-4F48-A8B0-75A6444C8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Ensure </a:t>
            </a:r>
            <a:r>
              <a:rPr lang="en-US" sz="2400" dirty="0" err="1"/>
              <a:t>LinuxLite</a:t>
            </a:r>
            <a:r>
              <a:rPr lang="en-US" sz="2400" dirty="0"/>
              <a:t> in VM is working.</a:t>
            </a:r>
          </a:p>
          <a:p>
            <a:r>
              <a:rPr lang="en-US" sz="2400" dirty="0"/>
              <a:t>Quiz Q01 – Due Friday</a:t>
            </a:r>
          </a:p>
          <a:p>
            <a:r>
              <a:rPr lang="en-US" sz="2400" dirty="0"/>
              <a:t>A02</a:t>
            </a:r>
          </a:p>
          <a:p>
            <a:pPr lvl="1"/>
            <a:r>
              <a:rPr lang="en-US" sz="2400" dirty="0"/>
              <a:t>Following an on-line tutorial</a:t>
            </a:r>
          </a:p>
          <a:p>
            <a:pPr lvl="1"/>
            <a:r>
              <a:rPr lang="en-US" sz="2400" dirty="0"/>
              <a:t>Using your </a:t>
            </a:r>
            <a:r>
              <a:rPr lang="en-US" sz="2400" dirty="0" err="1"/>
              <a:t>LinuxLite</a:t>
            </a:r>
            <a:endParaRPr lang="en-US" sz="2400" dirty="0"/>
          </a:p>
          <a:p>
            <a:pPr lvl="1"/>
            <a:r>
              <a:rPr lang="en-US" sz="2400" dirty="0"/>
              <a:t>Answering activity questions</a:t>
            </a:r>
          </a:p>
          <a:p>
            <a:pPr lvl="1"/>
            <a:r>
              <a:rPr lang="en-US" sz="2400" dirty="0"/>
              <a:t>Due in 1 week.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BABB1-486E-2448-BC8B-3EBF391CBFF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054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15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869115F-397D-6D4A-801D-C88AD16C3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6519">
            <a:off x="70980" y="2295024"/>
            <a:ext cx="3552730" cy="236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46028CB-64FA-244F-89C2-70ADFF0E7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80" y="22933"/>
            <a:ext cx="7228802" cy="857400"/>
          </a:xfrm>
        </p:spPr>
        <p:txBody>
          <a:bodyPr/>
          <a:lstStyle/>
          <a:p>
            <a:r>
              <a:rPr lang="en-US" sz="2800" dirty="0"/>
              <a:t>The Terminal/Shell/Command Line Interface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C482D0-E817-F545-A900-362A3491D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148" y="880333"/>
            <a:ext cx="6523748" cy="1113059"/>
          </a:xfrm>
        </p:spPr>
        <p:txBody>
          <a:bodyPr/>
          <a:lstStyle/>
          <a:p>
            <a:r>
              <a:rPr lang="en-US" sz="1800" dirty="0"/>
              <a:t>Today a </a:t>
            </a:r>
            <a:r>
              <a:rPr lang="en-US" sz="1800" i="1" dirty="0"/>
              <a:t>Terminal</a:t>
            </a:r>
            <a:r>
              <a:rPr lang="en-US" sz="1800" dirty="0"/>
              <a:t> is a program that runs a </a:t>
            </a:r>
            <a:r>
              <a:rPr lang="en-US" sz="1800" i="1" dirty="0"/>
              <a:t>Shell</a:t>
            </a:r>
            <a:r>
              <a:rPr lang="en-US" sz="1800" dirty="0"/>
              <a:t> (another program), which provides a text-based </a:t>
            </a:r>
            <a:r>
              <a:rPr lang="en-US" sz="1800" i="1" dirty="0"/>
              <a:t>command line interface </a:t>
            </a:r>
            <a:r>
              <a:rPr lang="en-US" sz="1800" dirty="0"/>
              <a:t>(CLI) to the operating system.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A76688-AC98-8F49-9F09-17357A244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23203">
            <a:off x="4726238" y="2153325"/>
            <a:ext cx="3669010" cy="231443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8012F9-446C-8944-B946-9144A1FCF55F}"/>
              </a:ext>
            </a:extLst>
          </p:cNvPr>
          <p:cNvSpPr/>
          <p:nvPr/>
        </p:nvSpPr>
        <p:spPr>
          <a:xfrm>
            <a:off x="63055" y="4657314"/>
            <a:ext cx="1792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Image by Gah4 - CC BY-SA 4.0 </a:t>
            </a:r>
            <a:r>
              <a:rPr lang="en-US" sz="800" dirty="0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https://commons.wikimedia.org/w/index.php?curid=38604047</a:t>
            </a:r>
            <a:r>
              <a:rPr lang="en-US" sz="800" dirty="0">
                <a:solidFill>
                  <a:schemeClr val="accent3"/>
                </a:solidFill>
              </a:rPr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D6E8F-2541-E14F-B46E-1FD08B07E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0856" y="2795474"/>
            <a:ext cx="2249627" cy="17644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303E2-31F5-D045-B77E-9FFD828261C7}"/>
              </a:ext>
            </a:extLst>
          </p:cNvPr>
          <p:cNvSpPr/>
          <p:nvPr/>
        </p:nvSpPr>
        <p:spPr>
          <a:xfrm>
            <a:off x="3044343" y="4657314"/>
            <a:ext cx="209007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</a:rPr>
              <a:t>Image by </a:t>
            </a:r>
            <a:r>
              <a:rPr lang="en-US" sz="900" dirty="0" err="1">
                <a:solidFill>
                  <a:schemeClr val="accent3"/>
                </a:solidFill>
              </a:rPr>
              <a:t>ClickRick</a:t>
            </a:r>
            <a:r>
              <a:rPr lang="en-US" sz="900" dirty="0">
                <a:solidFill>
                  <a:schemeClr val="accent3"/>
                </a:solidFill>
              </a:rPr>
              <a:t> - CC BY-SA 3.0 https://</a:t>
            </a:r>
            <a:r>
              <a:rPr lang="en-US" sz="900" dirty="0" err="1">
                <a:solidFill>
                  <a:schemeClr val="accent3"/>
                </a:solidFill>
              </a:rPr>
              <a:t>commons.wikimedia.org</a:t>
            </a:r>
            <a:r>
              <a:rPr lang="en-US" sz="900" dirty="0">
                <a:solidFill>
                  <a:schemeClr val="accent3"/>
                </a:solidFill>
              </a:rPr>
              <a:t>/wiki/File:Terminal-dec-vt100.jpg</a:t>
            </a:r>
          </a:p>
        </p:txBody>
      </p:sp>
    </p:spTree>
    <p:extLst>
      <p:ext uri="{BB962C8B-B14F-4D97-AF65-F5344CB8AC3E}">
        <p14:creationId xmlns:p14="http://schemas.microsoft.com/office/powerpoint/2010/main" val="296185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A00B7-6605-7244-B3A9-7C36C1BA9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327895"/>
            <a:ext cx="6761100" cy="857400"/>
          </a:xfrm>
        </p:spPr>
        <p:txBody>
          <a:bodyPr/>
          <a:lstStyle/>
          <a:p>
            <a:r>
              <a:rPr lang="en-US" sz="2800" dirty="0"/>
              <a:t>Shell Flavors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6E000-4BBB-D447-91D7-06CC3F957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370" y="1185295"/>
            <a:ext cx="7087309" cy="2980500"/>
          </a:xfrm>
        </p:spPr>
        <p:txBody>
          <a:bodyPr/>
          <a:lstStyle/>
          <a:p>
            <a:r>
              <a:rPr lang="en-US" sz="1800" dirty="0"/>
              <a:t>Because the shell is a program run in the terminal a variety of shell programs (i.e. flavors) have been developed.</a:t>
            </a:r>
          </a:p>
          <a:p>
            <a:pPr lvl="1"/>
            <a:r>
              <a:rPr lang="en-US" sz="1800" dirty="0"/>
              <a:t>Each suited to the particular preferences of its designer.</a:t>
            </a:r>
          </a:p>
          <a:p>
            <a:pPr lvl="1"/>
            <a:endParaRPr lang="en-US" sz="1800" dirty="0"/>
          </a:p>
          <a:p>
            <a:pPr lvl="2"/>
            <a:r>
              <a:rPr lang="en-US" sz="1800" dirty="0" err="1"/>
              <a:t>sh</a:t>
            </a:r>
            <a:r>
              <a:rPr lang="en-US" sz="1800" dirty="0"/>
              <a:t>			</a:t>
            </a:r>
            <a:r>
              <a:rPr lang="en-US" sz="1800" dirty="0" err="1"/>
              <a:t>Bourne</a:t>
            </a:r>
            <a:r>
              <a:rPr lang="en-US" sz="1800" dirty="0"/>
              <a:t> shell</a:t>
            </a:r>
          </a:p>
          <a:p>
            <a:pPr lvl="2"/>
            <a:r>
              <a:rPr lang="en-US" sz="1800" dirty="0"/>
              <a:t>bash		</a:t>
            </a:r>
            <a:r>
              <a:rPr lang="en-US" sz="1800" dirty="0" err="1"/>
              <a:t>Bourne</a:t>
            </a:r>
            <a:r>
              <a:rPr lang="en-US" sz="1800" dirty="0"/>
              <a:t>-again shell</a:t>
            </a:r>
          </a:p>
          <a:p>
            <a:pPr lvl="2"/>
            <a:r>
              <a:rPr lang="en-US" sz="1800" dirty="0" err="1"/>
              <a:t>csh</a:t>
            </a:r>
            <a:r>
              <a:rPr lang="en-US" sz="1800" dirty="0"/>
              <a:t> / </a:t>
            </a:r>
            <a:r>
              <a:rPr lang="en-US" sz="1800" dirty="0" err="1"/>
              <a:t>tcsh</a:t>
            </a:r>
            <a:r>
              <a:rPr lang="en-US" sz="1800" dirty="0"/>
              <a:t>		C shell / Tenex C shell</a:t>
            </a:r>
          </a:p>
          <a:p>
            <a:pPr lvl="2"/>
            <a:r>
              <a:rPr lang="en-US" sz="1800" dirty="0" err="1"/>
              <a:t>ksh</a:t>
            </a:r>
            <a:r>
              <a:rPr lang="en-US" sz="1800" dirty="0"/>
              <a:t> 			Korn shell</a:t>
            </a:r>
          </a:p>
          <a:p>
            <a:pPr lvl="2"/>
            <a:r>
              <a:rPr lang="en-US" sz="1800" dirty="0" err="1"/>
              <a:t>zsh</a:t>
            </a:r>
            <a:r>
              <a:rPr lang="en-US" sz="1800" dirty="0"/>
              <a:t>			Z shell</a:t>
            </a:r>
          </a:p>
          <a:p>
            <a:pPr lvl="2"/>
            <a:endParaRPr lang="en-US" sz="1800" dirty="0"/>
          </a:p>
          <a:p>
            <a:pPr lvl="1"/>
            <a:r>
              <a:rPr lang="en-US" sz="1800" dirty="0"/>
              <a:t>If you are interested in the history/details:</a:t>
            </a:r>
          </a:p>
          <a:p>
            <a:pPr lvl="2"/>
            <a:r>
              <a:rPr lang="en-US" sz="1800" dirty="0">
                <a:hlinkClick r:id="rId3"/>
              </a:rPr>
              <a:t>https://www.edureka.co/blog/types-of-shells-in-linux/</a:t>
            </a:r>
            <a:endParaRPr lang="en-US" sz="1800" dirty="0"/>
          </a:p>
          <a:p>
            <a:pPr marL="5334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F45EC-7CC2-BF4A-A47B-A6D1EA72C30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14CCD54-FD0C-3444-AEF2-21AFC2E5CC39}"/>
              </a:ext>
            </a:extLst>
          </p:cNvPr>
          <p:cNvSpPr/>
          <p:nvPr/>
        </p:nvSpPr>
        <p:spPr>
          <a:xfrm>
            <a:off x="1444752" y="2697480"/>
            <a:ext cx="5623560" cy="356616"/>
          </a:xfrm>
          <a:prstGeom prst="roundRect">
            <a:avLst/>
          </a:prstGeom>
          <a:solidFill>
            <a:schemeClr val="tx2">
              <a:lumMod val="40000"/>
              <a:lumOff val="60000"/>
              <a:alpha val="4300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9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6FA3-2DD9-8244-8AEC-F10E62809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17583"/>
            <a:ext cx="6761100" cy="857400"/>
          </a:xfrm>
        </p:spPr>
        <p:txBody>
          <a:bodyPr/>
          <a:lstStyle/>
          <a:p>
            <a:r>
              <a:rPr lang="en-US" sz="2800" dirty="0"/>
              <a:t>GUI / CLI Equivalence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6D15B-768E-4C45-A8C3-D61F0334C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974983"/>
            <a:ext cx="6761100" cy="2980500"/>
          </a:xfrm>
        </p:spPr>
        <p:txBody>
          <a:bodyPr/>
          <a:lstStyle/>
          <a:p>
            <a:r>
              <a:rPr lang="en-US" sz="1800" dirty="0"/>
              <a:t>Interactions with the operating system that can be done with point-and-click through a </a:t>
            </a:r>
            <a:r>
              <a:rPr lang="en-US" sz="1800" i="1" dirty="0"/>
              <a:t>Graphical User Interface (GUI) </a:t>
            </a:r>
            <a:r>
              <a:rPr lang="en-US" sz="1800" dirty="0"/>
              <a:t>can also be done via a </a:t>
            </a:r>
            <a:r>
              <a:rPr lang="en-US" sz="1800" i="1" dirty="0"/>
              <a:t>Command Line Interface (CLI) </a:t>
            </a:r>
            <a:r>
              <a:rPr lang="en-US" sz="1800" dirty="0"/>
              <a:t>and vice versa.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EDA3A-D8EE-F74E-A7FD-3EFDE2EEF13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01F08-C803-C449-8799-37515E235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00482">
            <a:off x="4768217" y="2451620"/>
            <a:ext cx="3669010" cy="2314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BC7891-5084-5C48-8A6A-28A5EB455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86314">
            <a:off x="363583" y="2152030"/>
            <a:ext cx="4596434" cy="298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48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06FA3-2DD9-8244-8AEC-F10E62809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17583"/>
            <a:ext cx="6761100" cy="857400"/>
          </a:xfrm>
        </p:spPr>
        <p:txBody>
          <a:bodyPr/>
          <a:lstStyle/>
          <a:p>
            <a:r>
              <a:rPr lang="en-US" sz="2800" dirty="0"/>
              <a:t>GUI / CLI Equivalence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EDA3A-D8EE-F74E-A7FD-3EFDE2EEF13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6B1FD7-1EBD-904B-91BE-3F3C8027E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34407">
            <a:off x="4289619" y="1311639"/>
            <a:ext cx="4599040" cy="3208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10F7C-9E89-D449-9D22-C2D7141C0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34937">
            <a:off x="111896" y="1483183"/>
            <a:ext cx="4316995" cy="299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71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4D71-BE19-9947-9865-36C903E9C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361" y="15856"/>
            <a:ext cx="6761100" cy="857400"/>
          </a:xfrm>
        </p:spPr>
        <p:txBody>
          <a:bodyPr/>
          <a:lstStyle/>
          <a:p>
            <a:r>
              <a:rPr lang="en-US" sz="2800" dirty="0"/>
              <a:t>Unix File System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D4B45-D0DE-0546-82C7-7BE665044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2152" y="1011047"/>
            <a:ext cx="4167335" cy="1249384"/>
          </a:xfrm>
        </p:spPr>
        <p:txBody>
          <a:bodyPr/>
          <a:lstStyle/>
          <a:p>
            <a:r>
              <a:rPr lang="en-US" sz="1800" dirty="0"/>
              <a:t>Files and directories (i.e. folders) are organized into a tree structure.</a:t>
            </a:r>
          </a:p>
          <a:p>
            <a:r>
              <a:rPr lang="en-US" sz="1800" dirty="0"/>
              <a:t>The location of a file or directory is specified by a </a:t>
            </a:r>
            <a:r>
              <a:rPr lang="en-US" sz="1800" i="1" dirty="0"/>
              <a:t>path</a:t>
            </a:r>
            <a:r>
              <a:rPr lang="en-US" sz="1800" dirty="0"/>
              <a:t>.</a:t>
            </a:r>
          </a:p>
          <a:p>
            <a:pPr lvl="2"/>
            <a:endParaRPr lang="en-US" sz="1800" dirty="0"/>
          </a:p>
          <a:p>
            <a:pPr lvl="1"/>
            <a:r>
              <a:rPr lang="en-US" sz="1800" i="1" dirty="0"/>
              <a:t>Absolute path</a:t>
            </a:r>
            <a:r>
              <a:rPr lang="en-US" sz="1800" dirty="0"/>
              <a:t>: complete path starting from </a:t>
            </a:r>
            <a:r>
              <a:rPr lang="en-US" sz="1800" i="1" dirty="0"/>
              <a:t>the root </a:t>
            </a:r>
            <a:r>
              <a:rPr lang="en-US" sz="1800" dirty="0"/>
              <a:t>of the file system.</a:t>
            </a:r>
          </a:p>
          <a:p>
            <a:pPr lvl="3"/>
            <a:endParaRPr lang="en-US" sz="1800" dirty="0"/>
          </a:p>
          <a:p>
            <a:pPr lvl="1"/>
            <a:r>
              <a:rPr lang="en-US" sz="1800" i="1" dirty="0"/>
              <a:t>Relative path</a:t>
            </a:r>
            <a:r>
              <a:rPr lang="en-US" sz="1800" dirty="0"/>
              <a:t>: partial path starting from the </a:t>
            </a:r>
            <a:r>
              <a:rPr lang="en-US" sz="1800" i="1" dirty="0"/>
              <a:t>working directory</a:t>
            </a:r>
            <a:r>
              <a:rPr lang="en-US" sz="1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B362C-C2A8-164F-BFCF-577CA86E9B2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5D8CE22-7667-1D42-9DFC-E6307FA32A37}"/>
              </a:ext>
            </a:extLst>
          </p:cNvPr>
          <p:cNvGrpSpPr/>
          <p:nvPr/>
        </p:nvGrpSpPr>
        <p:grpSpPr>
          <a:xfrm>
            <a:off x="520121" y="1109908"/>
            <a:ext cx="3100096" cy="3793118"/>
            <a:chOff x="520121" y="1256212"/>
            <a:chExt cx="3100096" cy="37931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6D78C5-BAFC-D841-877E-D68E8C732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8130" y="3814173"/>
              <a:ext cx="304800" cy="2921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241F8D-08DD-D241-ACE9-BD63F9337DB9}"/>
                </a:ext>
              </a:extLst>
            </p:cNvPr>
            <p:cNvSpPr txBox="1"/>
            <p:nvPr/>
          </p:nvSpPr>
          <p:spPr>
            <a:xfrm>
              <a:off x="1288750" y="1816914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bin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6181F0-7662-0949-8C49-B1739BE0A470}"/>
                </a:ext>
              </a:extLst>
            </p:cNvPr>
            <p:cNvGrpSpPr/>
            <p:nvPr/>
          </p:nvGrpSpPr>
          <p:grpSpPr>
            <a:xfrm>
              <a:off x="601862" y="1518163"/>
              <a:ext cx="304800" cy="327477"/>
              <a:chOff x="893382" y="1827642"/>
              <a:chExt cx="304800" cy="3274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5FC2032-E81F-2243-871E-669B8B321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93382" y="1827642"/>
                <a:ext cx="304800" cy="2921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0BB75C-49E2-0D41-B31A-FCD0E2A7BC0E}"/>
                  </a:ext>
                </a:extLst>
              </p:cNvPr>
              <p:cNvSpPr txBox="1"/>
              <p:nvPr/>
            </p:nvSpPr>
            <p:spPr>
              <a:xfrm>
                <a:off x="916666" y="1847342"/>
                <a:ext cx="2343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/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05059C-27FF-4F4F-8081-67F95DE84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6436" y="2091111"/>
              <a:ext cx="304800" cy="2921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0C905C-C2D3-2449-86FD-180B485A5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2270" y="2379242"/>
              <a:ext cx="304800" cy="2921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9A1180D-5F3F-EA46-AA39-D647B058C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8756" y="2954734"/>
              <a:ext cx="304800" cy="2921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3F3F30-BFA4-5542-899D-B8F4FD28F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52941" y="3257315"/>
              <a:ext cx="304800" cy="292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DEECFE-D9D7-3548-B41F-548138812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8756" y="4104865"/>
              <a:ext cx="304800" cy="2921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047CE39-D289-D946-A5CE-50FE27A27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8130" y="3522073"/>
              <a:ext cx="304800" cy="292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27D44A-F5ED-1B4D-9D08-FFAE2ED0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36796" y="4396965"/>
              <a:ext cx="304800" cy="2921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5AAD213-65DE-6946-B13E-EFE171678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3810" y="2667207"/>
              <a:ext cx="304800" cy="292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9DB620F-5293-5348-89BA-5ED923364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3810" y="4725641"/>
              <a:ext cx="304800" cy="2921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4CA0A9-99D0-C94D-AEDC-35298D78FCF4}"/>
                </a:ext>
              </a:extLst>
            </p:cNvPr>
            <p:cNvSpPr txBox="1"/>
            <p:nvPr/>
          </p:nvSpPr>
          <p:spPr>
            <a:xfrm>
              <a:off x="1285014" y="2371986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home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1DEDD7D-355E-CC46-AB26-5DC8CFE23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61687" y="1823504"/>
              <a:ext cx="304800" cy="2921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92F5B0-BA5F-4740-A8EB-9EBB85F41167}"/>
                </a:ext>
              </a:extLst>
            </p:cNvPr>
            <p:cNvSpPr txBox="1"/>
            <p:nvPr/>
          </p:nvSpPr>
          <p:spPr>
            <a:xfrm>
              <a:off x="1281836" y="2094823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12057-6970-A34C-9F79-32F581666C9B}"/>
                </a:ext>
              </a:extLst>
            </p:cNvPr>
            <p:cNvSpPr txBox="1"/>
            <p:nvPr/>
          </p:nvSpPr>
          <p:spPr>
            <a:xfrm>
              <a:off x="1716162" y="2670810"/>
              <a:ext cx="9893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hoppergm</a:t>
              </a:r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5599F6-81A4-4845-96C8-7FECB2EC114B}"/>
                </a:ext>
              </a:extLst>
            </p:cNvPr>
            <p:cNvSpPr txBox="1"/>
            <p:nvPr/>
          </p:nvSpPr>
          <p:spPr>
            <a:xfrm>
              <a:off x="1716162" y="4732626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ritchied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E50215-A8A9-3140-B702-A8F7A14F9ADE}"/>
                </a:ext>
              </a:extLst>
            </p:cNvPr>
            <p:cNvSpPr txBox="1"/>
            <p:nvPr/>
          </p:nvSpPr>
          <p:spPr>
            <a:xfrm>
              <a:off x="2152365" y="2942553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Documents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C3FBA3-1225-304A-B28F-4C6A92186908}"/>
                </a:ext>
              </a:extLst>
            </p:cNvPr>
            <p:cNvSpPr txBox="1"/>
            <p:nvPr/>
          </p:nvSpPr>
          <p:spPr>
            <a:xfrm>
              <a:off x="2572653" y="3257315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A7282F-CB98-F441-ABB4-9F5A7DB5C44A}"/>
                </a:ext>
              </a:extLst>
            </p:cNvPr>
            <p:cNvSpPr txBox="1"/>
            <p:nvPr/>
          </p:nvSpPr>
          <p:spPr>
            <a:xfrm>
              <a:off x="3026785" y="3519461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FileA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8F5894-7FDB-994C-BBC0-51ADC3FD4F73}"/>
                </a:ext>
              </a:extLst>
            </p:cNvPr>
            <p:cNvSpPr txBox="1"/>
            <p:nvPr/>
          </p:nvSpPr>
          <p:spPr>
            <a:xfrm>
              <a:off x="3025225" y="3806335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FileB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C8E9FF-F789-D541-AA8F-EEFE7F3B02BA}"/>
                </a:ext>
              </a:extLst>
            </p:cNvPr>
            <p:cNvSpPr txBox="1"/>
            <p:nvPr/>
          </p:nvSpPr>
          <p:spPr>
            <a:xfrm>
              <a:off x="2540630" y="4411861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FileC</a:t>
              </a:r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20EBFE-BDC6-4146-B242-DF79B28BE7CD}"/>
                </a:ext>
              </a:extLst>
            </p:cNvPr>
            <p:cNvSpPr txBox="1"/>
            <p:nvPr/>
          </p:nvSpPr>
          <p:spPr>
            <a:xfrm>
              <a:off x="2160449" y="4121433"/>
              <a:ext cx="7713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Images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0BCAC75-153E-5341-BD7B-26982C005E9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742326" y="1845640"/>
              <a:ext cx="0" cy="320369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DF5098-38EB-7F46-92BC-EC225C022754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734487" y="1969554"/>
              <a:ext cx="32720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09F52F5-FD85-CD49-98D2-13D069AF02F6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742326" y="2237161"/>
              <a:ext cx="31411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9F102D9-3C31-204D-A8E7-AD3D19EB1FA1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750166" y="2525291"/>
              <a:ext cx="302104" cy="1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D1FF4E6-9C29-5E48-AD98-947305F5056C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1204670" y="2671342"/>
              <a:ext cx="0" cy="2377988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C0B503D-CF7A-8848-885A-AF5AD0077B3F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1204670" y="2813257"/>
              <a:ext cx="289140" cy="1875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1094ED4-A146-A540-AC36-0EEAAC828F73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1204670" y="4871691"/>
              <a:ext cx="28914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7DC8FDF-BC13-5F46-8AE8-4655EEF72868}"/>
                </a:ext>
              </a:extLst>
            </p:cNvPr>
            <p:cNvCxnSpPr>
              <a:cxnSpLocks/>
            </p:cNvCxnSpPr>
            <p:nvPr/>
          </p:nvCxnSpPr>
          <p:spPr>
            <a:xfrm>
              <a:off x="1646210" y="2978587"/>
              <a:ext cx="0" cy="1523154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A4A33F4-6AAB-D846-861D-2E42CA0516C1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1646210" y="3100784"/>
              <a:ext cx="282546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57B0F22-4769-A243-8FA9-EFF195C0B531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1646210" y="4248162"/>
              <a:ext cx="282546" cy="2753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5E0D94-2A84-154D-80C8-D50E8276F877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081156" y="3246834"/>
              <a:ext cx="6594" cy="412896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DECAFCA-BA72-FB42-82C5-AB5E14BE80EF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2087750" y="3403365"/>
              <a:ext cx="265191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4A4FD74-092A-EA4A-897B-4658B6EDCDB4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2505341" y="3549415"/>
              <a:ext cx="0" cy="551834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EFCB40A-53A9-7944-820A-1ABBB769B30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2513198" y="3668123"/>
              <a:ext cx="284932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7A9C7C9-68A5-BC4C-9D6B-9DB1D75D0E6F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2505341" y="3958552"/>
              <a:ext cx="292789" cy="1671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3A6E4B3-487A-FA48-BD0F-21EF24D76010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081156" y="4396965"/>
              <a:ext cx="6594" cy="280982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C9BB835-310E-3846-8042-ED7AC48781A8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2097035" y="4543015"/>
              <a:ext cx="239761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39D1AAA-81C5-9540-AABF-0F344DCAC0BA}"/>
                </a:ext>
              </a:extLst>
            </p:cNvPr>
            <p:cNvSpPr txBox="1"/>
            <p:nvPr/>
          </p:nvSpPr>
          <p:spPr>
            <a:xfrm>
              <a:off x="520121" y="1256212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8483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4D71-BE19-9947-9865-36C903E9C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361" y="15856"/>
            <a:ext cx="6761100" cy="857400"/>
          </a:xfrm>
        </p:spPr>
        <p:txBody>
          <a:bodyPr/>
          <a:lstStyle/>
          <a:p>
            <a:r>
              <a:rPr lang="en-US" sz="2800" dirty="0"/>
              <a:t>Absolute File Paths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D4B45-D0DE-0546-82C7-7BE665044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21941" y="999570"/>
            <a:ext cx="4360012" cy="1249384"/>
          </a:xfrm>
        </p:spPr>
        <p:txBody>
          <a:bodyPr/>
          <a:lstStyle/>
          <a:p>
            <a:r>
              <a:rPr lang="en-US" sz="1800" i="1" dirty="0"/>
              <a:t>Absolute path</a:t>
            </a:r>
            <a:r>
              <a:rPr lang="en-US" sz="1800" dirty="0"/>
              <a:t>: complete path starting from </a:t>
            </a:r>
            <a:r>
              <a:rPr lang="en-US" sz="1800" i="1" dirty="0"/>
              <a:t>the root </a:t>
            </a:r>
            <a:r>
              <a:rPr lang="en-US" sz="1800" dirty="0"/>
              <a:t>of the file system.</a:t>
            </a:r>
          </a:p>
          <a:p>
            <a:endParaRPr lang="en-US" sz="1800" dirty="0"/>
          </a:p>
          <a:p>
            <a:pPr lvl="1"/>
            <a:r>
              <a:rPr lang="en-US" sz="1800" dirty="0"/>
              <a:t>/bin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/home/</a:t>
            </a:r>
            <a:r>
              <a:rPr lang="en-US" sz="1800" dirty="0" err="1"/>
              <a:t>hoppergm</a:t>
            </a:r>
            <a:endParaRPr lang="en-US" sz="1800" dirty="0"/>
          </a:p>
          <a:p>
            <a:pPr marL="533400" lvl="1" indent="0">
              <a:buNone/>
            </a:pPr>
            <a:endParaRPr lang="en-US" sz="1800" dirty="0"/>
          </a:p>
          <a:p>
            <a:pPr lvl="1"/>
            <a:r>
              <a:rPr lang="en-US" sz="1800" dirty="0"/>
              <a:t>/home/</a:t>
            </a:r>
            <a:r>
              <a:rPr lang="en-US" sz="1800" dirty="0" err="1"/>
              <a:t>hoppergm</a:t>
            </a:r>
            <a:r>
              <a:rPr lang="en-US" sz="1800" dirty="0"/>
              <a:t>/Images/</a:t>
            </a:r>
            <a:r>
              <a:rPr lang="en-US" sz="1800" dirty="0" err="1"/>
              <a:t>FileC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533400" lvl="1" indent="0">
              <a:buNone/>
            </a:pPr>
            <a:r>
              <a:rPr lang="en-US" dirty="0"/>
              <a:t>	An absolute path always</a:t>
            </a:r>
            <a:br>
              <a:rPr lang="en-US" dirty="0"/>
            </a:br>
            <a:r>
              <a:rPr lang="en-US" dirty="0"/>
              <a:t>	begins with 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B362C-C2A8-164F-BFCF-577CA86E9B2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5D8CE22-7667-1D42-9DFC-E6307FA32A37}"/>
              </a:ext>
            </a:extLst>
          </p:cNvPr>
          <p:cNvGrpSpPr/>
          <p:nvPr/>
        </p:nvGrpSpPr>
        <p:grpSpPr>
          <a:xfrm>
            <a:off x="520121" y="1109908"/>
            <a:ext cx="3100096" cy="3793118"/>
            <a:chOff x="520121" y="1256212"/>
            <a:chExt cx="3100096" cy="37931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6D78C5-BAFC-D841-877E-D68E8C732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8130" y="3814173"/>
              <a:ext cx="304800" cy="2921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241F8D-08DD-D241-ACE9-BD63F9337DB9}"/>
                </a:ext>
              </a:extLst>
            </p:cNvPr>
            <p:cNvSpPr txBox="1"/>
            <p:nvPr/>
          </p:nvSpPr>
          <p:spPr>
            <a:xfrm>
              <a:off x="1288750" y="1816914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bin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6181F0-7662-0949-8C49-B1739BE0A470}"/>
                </a:ext>
              </a:extLst>
            </p:cNvPr>
            <p:cNvGrpSpPr/>
            <p:nvPr/>
          </p:nvGrpSpPr>
          <p:grpSpPr>
            <a:xfrm>
              <a:off x="601862" y="1518163"/>
              <a:ext cx="304800" cy="327477"/>
              <a:chOff x="893382" y="1827642"/>
              <a:chExt cx="304800" cy="3274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5FC2032-E81F-2243-871E-669B8B321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93382" y="1827642"/>
                <a:ext cx="304800" cy="2921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0BB75C-49E2-0D41-B31A-FCD0E2A7BC0E}"/>
                  </a:ext>
                </a:extLst>
              </p:cNvPr>
              <p:cNvSpPr txBox="1"/>
              <p:nvPr/>
            </p:nvSpPr>
            <p:spPr>
              <a:xfrm>
                <a:off x="916666" y="1847342"/>
                <a:ext cx="2343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/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05059C-27FF-4F4F-8081-67F95DE84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6436" y="2091111"/>
              <a:ext cx="304800" cy="2921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0C905C-C2D3-2449-86FD-180B485A5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2270" y="2379242"/>
              <a:ext cx="304800" cy="2921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9A1180D-5F3F-EA46-AA39-D647B058C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8756" y="2954734"/>
              <a:ext cx="304800" cy="2921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3F3F30-BFA4-5542-899D-B8F4FD28F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52941" y="3257315"/>
              <a:ext cx="304800" cy="292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DEECFE-D9D7-3548-B41F-548138812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8756" y="4104865"/>
              <a:ext cx="304800" cy="2921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047CE39-D289-D946-A5CE-50FE27A27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8130" y="3522073"/>
              <a:ext cx="304800" cy="292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27D44A-F5ED-1B4D-9D08-FFAE2ED0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36796" y="4396965"/>
              <a:ext cx="304800" cy="2921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5AAD213-65DE-6946-B13E-EFE171678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3810" y="2667207"/>
              <a:ext cx="304800" cy="292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9DB620F-5293-5348-89BA-5ED923364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3810" y="4725641"/>
              <a:ext cx="304800" cy="2921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4CA0A9-99D0-C94D-AEDC-35298D78FCF4}"/>
                </a:ext>
              </a:extLst>
            </p:cNvPr>
            <p:cNvSpPr txBox="1"/>
            <p:nvPr/>
          </p:nvSpPr>
          <p:spPr>
            <a:xfrm>
              <a:off x="1285014" y="2371986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home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1DEDD7D-355E-CC46-AB26-5DC8CFE23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61687" y="1823504"/>
              <a:ext cx="304800" cy="2921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92F5B0-BA5F-4740-A8EB-9EBB85F41167}"/>
                </a:ext>
              </a:extLst>
            </p:cNvPr>
            <p:cNvSpPr txBox="1"/>
            <p:nvPr/>
          </p:nvSpPr>
          <p:spPr>
            <a:xfrm>
              <a:off x="1281836" y="2094823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12057-6970-A34C-9F79-32F581666C9B}"/>
                </a:ext>
              </a:extLst>
            </p:cNvPr>
            <p:cNvSpPr txBox="1"/>
            <p:nvPr/>
          </p:nvSpPr>
          <p:spPr>
            <a:xfrm>
              <a:off x="1716162" y="2670810"/>
              <a:ext cx="9893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hoppergm</a:t>
              </a:r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5599F6-81A4-4845-96C8-7FECB2EC114B}"/>
                </a:ext>
              </a:extLst>
            </p:cNvPr>
            <p:cNvSpPr txBox="1"/>
            <p:nvPr/>
          </p:nvSpPr>
          <p:spPr>
            <a:xfrm>
              <a:off x="1716162" y="4732626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ritchied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E50215-A8A9-3140-B702-A8F7A14F9ADE}"/>
                </a:ext>
              </a:extLst>
            </p:cNvPr>
            <p:cNvSpPr txBox="1"/>
            <p:nvPr/>
          </p:nvSpPr>
          <p:spPr>
            <a:xfrm>
              <a:off x="2152365" y="2942553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Documents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C3FBA3-1225-304A-B28F-4C6A92186908}"/>
                </a:ext>
              </a:extLst>
            </p:cNvPr>
            <p:cNvSpPr txBox="1"/>
            <p:nvPr/>
          </p:nvSpPr>
          <p:spPr>
            <a:xfrm>
              <a:off x="2572653" y="3257315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A7282F-CB98-F441-ABB4-9F5A7DB5C44A}"/>
                </a:ext>
              </a:extLst>
            </p:cNvPr>
            <p:cNvSpPr txBox="1"/>
            <p:nvPr/>
          </p:nvSpPr>
          <p:spPr>
            <a:xfrm>
              <a:off x="3026785" y="3519461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FileA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8F5894-7FDB-994C-BBC0-51ADC3FD4F73}"/>
                </a:ext>
              </a:extLst>
            </p:cNvPr>
            <p:cNvSpPr txBox="1"/>
            <p:nvPr/>
          </p:nvSpPr>
          <p:spPr>
            <a:xfrm>
              <a:off x="3025225" y="3806335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FileB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C8E9FF-F789-D541-AA8F-EEFE7F3B02BA}"/>
                </a:ext>
              </a:extLst>
            </p:cNvPr>
            <p:cNvSpPr txBox="1"/>
            <p:nvPr/>
          </p:nvSpPr>
          <p:spPr>
            <a:xfrm>
              <a:off x="2540630" y="4411861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FileC</a:t>
              </a:r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20EBFE-BDC6-4146-B242-DF79B28BE7CD}"/>
                </a:ext>
              </a:extLst>
            </p:cNvPr>
            <p:cNvSpPr txBox="1"/>
            <p:nvPr/>
          </p:nvSpPr>
          <p:spPr>
            <a:xfrm>
              <a:off x="2160449" y="4121433"/>
              <a:ext cx="7713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Images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0BCAC75-153E-5341-BD7B-26982C005E9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742326" y="1845640"/>
              <a:ext cx="0" cy="320369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DF5098-38EB-7F46-92BC-EC225C022754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734487" y="1969554"/>
              <a:ext cx="32720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09F52F5-FD85-CD49-98D2-13D069AF02F6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742326" y="2237161"/>
              <a:ext cx="31411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9F102D9-3C31-204D-A8E7-AD3D19EB1FA1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750166" y="2525291"/>
              <a:ext cx="302104" cy="1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D1FF4E6-9C29-5E48-AD98-947305F5056C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1204670" y="2671342"/>
              <a:ext cx="0" cy="2377988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C0B503D-CF7A-8848-885A-AF5AD0077B3F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1204670" y="2813257"/>
              <a:ext cx="289140" cy="1875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1094ED4-A146-A540-AC36-0EEAAC828F73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1204670" y="4871691"/>
              <a:ext cx="28914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7DC8FDF-BC13-5F46-8AE8-4655EEF72868}"/>
                </a:ext>
              </a:extLst>
            </p:cNvPr>
            <p:cNvCxnSpPr>
              <a:cxnSpLocks/>
            </p:cNvCxnSpPr>
            <p:nvPr/>
          </p:nvCxnSpPr>
          <p:spPr>
            <a:xfrm>
              <a:off x="1646210" y="2978587"/>
              <a:ext cx="0" cy="1523154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A4A33F4-6AAB-D846-861D-2E42CA0516C1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1646210" y="3100784"/>
              <a:ext cx="282546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57B0F22-4769-A243-8FA9-EFF195C0B531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1646210" y="4248162"/>
              <a:ext cx="282546" cy="2753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5E0D94-2A84-154D-80C8-D50E8276F877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081156" y="3246834"/>
              <a:ext cx="6594" cy="412896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DECAFCA-BA72-FB42-82C5-AB5E14BE80EF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2087750" y="3403365"/>
              <a:ext cx="265191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4A4FD74-092A-EA4A-897B-4658B6EDCDB4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2505341" y="3549415"/>
              <a:ext cx="0" cy="551834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EFCB40A-53A9-7944-820A-1ABBB769B30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2513198" y="3668123"/>
              <a:ext cx="284932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7A9C7C9-68A5-BC4C-9D6B-9DB1D75D0E6F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2505341" y="3958552"/>
              <a:ext cx="292789" cy="1671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3A6E4B3-487A-FA48-BD0F-21EF24D76010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081156" y="4396965"/>
              <a:ext cx="6594" cy="280982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C9BB835-310E-3846-8042-ED7AC48781A8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2097035" y="4543015"/>
              <a:ext cx="239761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39D1AAA-81C5-9540-AABF-0F344DCAC0BA}"/>
                </a:ext>
              </a:extLst>
            </p:cNvPr>
            <p:cNvSpPr txBox="1"/>
            <p:nvPr/>
          </p:nvSpPr>
          <p:spPr>
            <a:xfrm>
              <a:off x="520121" y="1256212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root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7C6AE9C-2684-6C43-8A7D-A2595C0B5C0F}"/>
              </a:ext>
            </a:extLst>
          </p:cNvPr>
          <p:cNvSpPr/>
          <p:nvPr/>
        </p:nvSpPr>
        <p:spPr>
          <a:xfrm>
            <a:off x="4190585" y="2324896"/>
            <a:ext cx="631905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BAAA1643-3A6B-9D40-B925-7FF855EE56F2}"/>
              </a:ext>
            </a:extLst>
          </p:cNvPr>
          <p:cNvSpPr/>
          <p:nvPr/>
        </p:nvSpPr>
        <p:spPr>
          <a:xfrm>
            <a:off x="988403" y="1627941"/>
            <a:ext cx="716945" cy="354155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7F1507-ED29-2E47-B190-882C68846A51}"/>
              </a:ext>
            </a:extLst>
          </p:cNvPr>
          <p:cNvGrpSpPr/>
          <p:nvPr/>
        </p:nvGrpSpPr>
        <p:grpSpPr>
          <a:xfrm>
            <a:off x="737209" y="1656628"/>
            <a:ext cx="237053" cy="199426"/>
            <a:chOff x="737209" y="1656628"/>
            <a:chExt cx="237053" cy="19942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7EC85D2-9C57-414C-A9C5-996E521242D4}"/>
                </a:ext>
              </a:extLst>
            </p:cNvPr>
            <p:cNvCxnSpPr>
              <a:cxnSpLocks/>
            </p:cNvCxnSpPr>
            <p:nvPr/>
          </p:nvCxnSpPr>
          <p:spPr>
            <a:xfrm>
              <a:off x="737209" y="1656628"/>
              <a:ext cx="10233" cy="199426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A4C4C36-F353-5240-B4C3-DA3D5A142B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423" y="1822939"/>
              <a:ext cx="230839" cy="29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683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4D71-BE19-9947-9865-36C903E9C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361" y="15856"/>
            <a:ext cx="6761100" cy="857400"/>
          </a:xfrm>
        </p:spPr>
        <p:txBody>
          <a:bodyPr/>
          <a:lstStyle/>
          <a:p>
            <a:r>
              <a:rPr lang="en-US" sz="2800" dirty="0"/>
              <a:t>Absolute File Paths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D4B45-D0DE-0546-82C7-7BE665044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21941" y="999570"/>
            <a:ext cx="4360012" cy="1249384"/>
          </a:xfrm>
        </p:spPr>
        <p:txBody>
          <a:bodyPr/>
          <a:lstStyle/>
          <a:p>
            <a:r>
              <a:rPr lang="en-US" sz="1800" i="1" dirty="0"/>
              <a:t>Absolute path</a:t>
            </a:r>
            <a:r>
              <a:rPr lang="en-US" sz="1800" dirty="0"/>
              <a:t>: complete path starting from </a:t>
            </a:r>
            <a:r>
              <a:rPr lang="en-US" sz="1800" i="1" dirty="0"/>
              <a:t>the root </a:t>
            </a:r>
            <a:r>
              <a:rPr lang="en-US" sz="1800" dirty="0"/>
              <a:t>of the file system.</a:t>
            </a:r>
          </a:p>
          <a:p>
            <a:endParaRPr lang="en-US" sz="1800" dirty="0"/>
          </a:p>
          <a:p>
            <a:pPr lvl="1"/>
            <a:r>
              <a:rPr lang="en-US" sz="1800" dirty="0"/>
              <a:t>/bin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/home/</a:t>
            </a:r>
            <a:r>
              <a:rPr lang="en-US" sz="1800" dirty="0" err="1"/>
              <a:t>hoppergm</a:t>
            </a:r>
            <a:endParaRPr lang="en-US" sz="1800" dirty="0"/>
          </a:p>
          <a:p>
            <a:pPr marL="533400" lvl="1" indent="0">
              <a:buNone/>
            </a:pPr>
            <a:endParaRPr lang="en-US" sz="1800" dirty="0"/>
          </a:p>
          <a:p>
            <a:pPr lvl="1"/>
            <a:r>
              <a:rPr lang="en-US" sz="1800" dirty="0"/>
              <a:t>/home/</a:t>
            </a:r>
            <a:r>
              <a:rPr lang="en-US" sz="1800" dirty="0" err="1"/>
              <a:t>hoppergm</a:t>
            </a:r>
            <a:r>
              <a:rPr lang="en-US" sz="1800" dirty="0"/>
              <a:t>/Images/</a:t>
            </a:r>
            <a:r>
              <a:rPr lang="en-US" sz="1800" dirty="0" err="1"/>
              <a:t>FileC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533400" lvl="1" indent="0">
              <a:buNone/>
            </a:pPr>
            <a:r>
              <a:rPr lang="en-US" dirty="0"/>
              <a:t>	An absolute path always</a:t>
            </a:r>
            <a:br>
              <a:rPr lang="en-US" dirty="0"/>
            </a:br>
            <a:r>
              <a:rPr lang="en-US" dirty="0"/>
              <a:t>	begins with 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B362C-C2A8-164F-BFCF-577CA86E9B2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8</a:t>
            </a:fld>
            <a:endParaRPr lang="en-US" alt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5D8CE22-7667-1D42-9DFC-E6307FA32A37}"/>
              </a:ext>
            </a:extLst>
          </p:cNvPr>
          <p:cNvGrpSpPr/>
          <p:nvPr/>
        </p:nvGrpSpPr>
        <p:grpSpPr>
          <a:xfrm>
            <a:off x="520121" y="1109908"/>
            <a:ext cx="3100096" cy="3793118"/>
            <a:chOff x="520121" y="1256212"/>
            <a:chExt cx="3100096" cy="37931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6D78C5-BAFC-D841-877E-D68E8C732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8130" y="3814173"/>
              <a:ext cx="304800" cy="2921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241F8D-08DD-D241-ACE9-BD63F9337DB9}"/>
                </a:ext>
              </a:extLst>
            </p:cNvPr>
            <p:cNvSpPr txBox="1"/>
            <p:nvPr/>
          </p:nvSpPr>
          <p:spPr>
            <a:xfrm>
              <a:off x="1288750" y="1816914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bin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6181F0-7662-0949-8C49-B1739BE0A470}"/>
                </a:ext>
              </a:extLst>
            </p:cNvPr>
            <p:cNvGrpSpPr/>
            <p:nvPr/>
          </p:nvGrpSpPr>
          <p:grpSpPr>
            <a:xfrm>
              <a:off x="601862" y="1518163"/>
              <a:ext cx="304800" cy="327477"/>
              <a:chOff x="893382" y="1827642"/>
              <a:chExt cx="304800" cy="3274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5FC2032-E81F-2243-871E-669B8B321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93382" y="1827642"/>
                <a:ext cx="304800" cy="2921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0BB75C-49E2-0D41-B31A-FCD0E2A7BC0E}"/>
                  </a:ext>
                </a:extLst>
              </p:cNvPr>
              <p:cNvSpPr txBox="1"/>
              <p:nvPr/>
            </p:nvSpPr>
            <p:spPr>
              <a:xfrm>
                <a:off x="916666" y="1847342"/>
                <a:ext cx="2343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/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05059C-27FF-4F4F-8081-67F95DE84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6436" y="2091111"/>
              <a:ext cx="304800" cy="2921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0C905C-C2D3-2449-86FD-180B485A5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2270" y="2379242"/>
              <a:ext cx="304800" cy="2921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9A1180D-5F3F-EA46-AA39-D647B058C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8756" y="2954734"/>
              <a:ext cx="304800" cy="2921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3F3F30-BFA4-5542-899D-B8F4FD28F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52941" y="3257315"/>
              <a:ext cx="304800" cy="292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DEECFE-D9D7-3548-B41F-548138812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8756" y="4104865"/>
              <a:ext cx="304800" cy="2921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047CE39-D289-D946-A5CE-50FE27A27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8130" y="3522073"/>
              <a:ext cx="304800" cy="292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27D44A-F5ED-1B4D-9D08-FFAE2ED0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36796" y="4396965"/>
              <a:ext cx="304800" cy="2921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5AAD213-65DE-6946-B13E-EFE171678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3810" y="2667207"/>
              <a:ext cx="304800" cy="292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9DB620F-5293-5348-89BA-5ED923364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3810" y="4725641"/>
              <a:ext cx="304800" cy="2921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4CA0A9-99D0-C94D-AEDC-35298D78FCF4}"/>
                </a:ext>
              </a:extLst>
            </p:cNvPr>
            <p:cNvSpPr txBox="1"/>
            <p:nvPr/>
          </p:nvSpPr>
          <p:spPr>
            <a:xfrm>
              <a:off x="1285014" y="2371986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home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1DEDD7D-355E-CC46-AB26-5DC8CFE23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61687" y="1823504"/>
              <a:ext cx="304800" cy="2921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92F5B0-BA5F-4740-A8EB-9EBB85F41167}"/>
                </a:ext>
              </a:extLst>
            </p:cNvPr>
            <p:cNvSpPr txBox="1"/>
            <p:nvPr/>
          </p:nvSpPr>
          <p:spPr>
            <a:xfrm>
              <a:off x="1281836" y="2094823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12057-6970-A34C-9F79-32F581666C9B}"/>
                </a:ext>
              </a:extLst>
            </p:cNvPr>
            <p:cNvSpPr txBox="1"/>
            <p:nvPr/>
          </p:nvSpPr>
          <p:spPr>
            <a:xfrm>
              <a:off x="1716162" y="2670810"/>
              <a:ext cx="9893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hoppergm</a:t>
              </a:r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5599F6-81A4-4845-96C8-7FECB2EC114B}"/>
                </a:ext>
              </a:extLst>
            </p:cNvPr>
            <p:cNvSpPr txBox="1"/>
            <p:nvPr/>
          </p:nvSpPr>
          <p:spPr>
            <a:xfrm>
              <a:off x="1716162" y="4732626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ritchied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E50215-A8A9-3140-B702-A8F7A14F9ADE}"/>
                </a:ext>
              </a:extLst>
            </p:cNvPr>
            <p:cNvSpPr txBox="1"/>
            <p:nvPr/>
          </p:nvSpPr>
          <p:spPr>
            <a:xfrm>
              <a:off x="2152365" y="2942553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Documents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C3FBA3-1225-304A-B28F-4C6A92186908}"/>
                </a:ext>
              </a:extLst>
            </p:cNvPr>
            <p:cNvSpPr txBox="1"/>
            <p:nvPr/>
          </p:nvSpPr>
          <p:spPr>
            <a:xfrm>
              <a:off x="2572653" y="3257315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A7282F-CB98-F441-ABB4-9F5A7DB5C44A}"/>
                </a:ext>
              </a:extLst>
            </p:cNvPr>
            <p:cNvSpPr txBox="1"/>
            <p:nvPr/>
          </p:nvSpPr>
          <p:spPr>
            <a:xfrm>
              <a:off x="3026785" y="3519461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FileA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8F5894-7FDB-994C-BBC0-51ADC3FD4F73}"/>
                </a:ext>
              </a:extLst>
            </p:cNvPr>
            <p:cNvSpPr txBox="1"/>
            <p:nvPr/>
          </p:nvSpPr>
          <p:spPr>
            <a:xfrm>
              <a:off x="3025225" y="3806335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FileB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C8E9FF-F789-D541-AA8F-EEFE7F3B02BA}"/>
                </a:ext>
              </a:extLst>
            </p:cNvPr>
            <p:cNvSpPr txBox="1"/>
            <p:nvPr/>
          </p:nvSpPr>
          <p:spPr>
            <a:xfrm>
              <a:off x="2540630" y="4411861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FileC</a:t>
              </a:r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20EBFE-BDC6-4146-B242-DF79B28BE7CD}"/>
                </a:ext>
              </a:extLst>
            </p:cNvPr>
            <p:cNvSpPr txBox="1"/>
            <p:nvPr/>
          </p:nvSpPr>
          <p:spPr>
            <a:xfrm>
              <a:off x="2160449" y="4121433"/>
              <a:ext cx="7713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Images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0BCAC75-153E-5341-BD7B-26982C005E9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742326" y="1845640"/>
              <a:ext cx="0" cy="320369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DF5098-38EB-7F46-92BC-EC225C022754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734487" y="1969554"/>
              <a:ext cx="32720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09F52F5-FD85-CD49-98D2-13D069AF02F6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742326" y="2237161"/>
              <a:ext cx="31411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9F102D9-3C31-204D-A8E7-AD3D19EB1FA1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750166" y="2525291"/>
              <a:ext cx="302104" cy="1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D1FF4E6-9C29-5E48-AD98-947305F5056C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1204670" y="2671342"/>
              <a:ext cx="0" cy="2377988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C0B503D-CF7A-8848-885A-AF5AD0077B3F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1204670" y="2813257"/>
              <a:ext cx="289140" cy="1875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1094ED4-A146-A540-AC36-0EEAAC828F73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1204670" y="4871691"/>
              <a:ext cx="28914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7DC8FDF-BC13-5F46-8AE8-4655EEF72868}"/>
                </a:ext>
              </a:extLst>
            </p:cNvPr>
            <p:cNvCxnSpPr>
              <a:cxnSpLocks/>
            </p:cNvCxnSpPr>
            <p:nvPr/>
          </p:nvCxnSpPr>
          <p:spPr>
            <a:xfrm>
              <a:off x="1646210" y="2978587"/>
              <a:ext cx="0" cy="1523154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A4A33F4-6AAB-D846-861D-2E42CA0516C1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1646210" y="3100784"/>
              <a:ext cx="282546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57B0F22-4769-A243-8FA9-EFF195C0B531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1646210" y="4248162"/>
              <a:ext cx="282546" cy="2753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5E0D94-2A84-154D-80C8-D50E8276F877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081156" y="3246834"/>
              <a:ext cx="6594" cy="412896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DECAFCA-BA72-FB42-82C5-AB5E14BE80EF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2087750" y="3403365"/>
              <a:ext cx="265191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4A4FD74-092A-EA4A-897B-4658B6EDCDB4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2505341" y="3549415"/>
              <a:ext cx="0" cy="551834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EFCB40A-53A9-7944-820A-1ABBB769B30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2513198" y="3668123"/>
              <a:ext cx="284932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7A9C7C9-68A5-BC4C-9D6B-9DB1D75D0E6F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2505341" y="3958552"/>
              <a:ext cx="292789" cy="1671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3A6E4B3-487A-FA48-BD0F-21EF24D76010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081156" y="4396965"/>
              <a:ext cx="6594" cy="280982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C9BB835-310E-3846-8042-ED7AC48781A8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2097035" y="4543015"/>
              <a:ext cx="239761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39D1AAA-81C5-9540-AABF-0F344DCAC0BA}"/>
                </a:ext>
              </a:extLst>
            </p:cNvPr>
            <p:cNvSpPr txBox="1"/>
            <p:nvPr/>
          </p:nvSpPr>
          <p:spPr>
            <a:xfrm>
              <a:off x="520121" y="1256212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root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7C6AE9C-2684-6C43-8A7D-A2595C0B5C0F}"/>
              </a:ext>
            </a:extLst>
          </p:cNvPr>
          <p:cNvSpPr/>
          <p:nvPr/>
        </p:nvSpPr>
        <p:spPr>
          <a:xfrm>
            <a:off x="4256047" y="2878003"/>
            <a:ext cx="1951235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BAAA1643-3A6B-9D40-B925-7FF855EE56F2}"/>
              </a:ext>
            </a:extLst>
          </p:cNvPr>
          <p:cNvSpPr/>
          <p:nvPr/>
        </p:nvSpPr>
        <p:spPr>
          <a:xfrm>
            <a:off x="1428280" y="2498568"/>
            <a:ext cx="1229458" cy="354155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EC4C6C2-5F7C-7F43-ADBD-CE24D319E664}"/>
              </a:ext>
            </a:extLst>
          </p:cNvPr>
          <p:cNvGrpSpPr/>
          <p:nvPr/>
        </p:nvGrpSpPr>
        <p:grpSpPr>
          <a:xfrm>
            <a:off x="1191338" y="2475919"/>
            <a:ext cx="230839" cy="199455"/>
            <a:chOff x="1191338" y="2475919"/>
            <a:chExt cx="230839" cy="199455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7EC85D2-9C57-414C-A9C5-996E521242D4}"/>
                </a:ext>
              </a:extLst>
            </p:cNvPr>
            <p:cNvCxnSpPr>
              <a:cxnSpLocks/>
            </p:cNvCxnSpPr>
            <p:nvPr/>
          </p:nvCxnSpPr>
          <p:spPr>
            <a:xfrm>
              <a:off x="1203571" y="2475919"/>
              <a:ext cx="10233" cy="199426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3AA2A55-E985-6548-8F92-FAF25C9D9C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1338" y="2675345"/>
              <a:ext cx="230839" cy="29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FACCD95-2197-7C44-B0F9-0E48B68B5B86}"/>
              </a:ext>
            </a:extLst>
          </p:cNvPr>
          <p:cNvGrpSpPr/>
          <p:nvPr/>
        </p:nvGrpSpPr>
        <p:grpSpPr>
          <a:xfrm>
            <a:off x="731888" y="1685803"/>
            <a:ext cx="320382" cy="704361"/>
            <a:chOff x="731888" y="1685803"/>
            <a:chExt cx="320382" cy="704361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5CDF719-BDB5-714B-8091-780B38151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130" y="1685803"/>
              <a:ext cx="1761" cy="693184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7B9363A-FDA3-CF4A-8533-9CF39FD1603B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flipV="1">
              <a:off x="731888" y="2378988"/>
              <a:ext cx="320382" cy="11176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472BE54-A28B-3140-9940-66429EB8D0A8}"/>
              </a:ext>
            </a:extLst>
          </p:cNvPr>
          <p:cNvSpPr/>
          <p:nvPr/>
        </p:nvSpPr>
        <p:spPr>
          <a:xfrm>
            <a:off x="4256047" y="2878003"/>
            <a:ext cx="717245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9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50" grpId="0" animBg="1"/>
      <p:bldP spid="60" grpId="0" animBg="1"/>
      <p:bldP spid="6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4D71-BE19-9947-9865-36C903E9C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361" y="15856"/>
            <a:ext cx="6761100" cy="857400"/>
          </a:xfrm>
        </p:spPr>
        <p:txBody>
          <a:bodyPr/>
          <a:lstStyle/>
          <a:p>
            <a:r>
              <a:rPr lang="en-US" sz="2800" dirty="0"/>
              <a:t>Absolute File Paths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D4B45-D0DE-0546-82C7-7BE665044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21941" y="999570"/>
            <a:ext cx="4360012" cy="1249384"/>
          </a:xfrm>
        </p:spPr>
        <p:txBody>
          <a:bodyPr/>
          <a:lstStyle/>
          <a:p>
            <a:r>
              <a:rPr lang="en-US" sz="1800" i="1" dirty="0"/>
              <a:t>Absolute path</a:t>
            </a:r>
            <a:r>
              <a:rPr lang="en-US" sz="1800" dirty="0"/>
              <a:t>: complete path starting from </a:t>
            </a:r>
            <a:r>
              <a:rPr lang="en-US" sz="1800" i="1" dirty="0"/>
              <a:t>the root </a:t>
            </a:r>
            <a:r>
              <a:rPr lang="en-US" sz="1800" dirty="0"/>
              <a:t>of the file system.</a:t>
            </a:r>
          </a:p>
          <a:p>
            <a:endParaRPr lang="en-US" sz="1800" dirty="0"/>
          </a:p>
          <a:p>
            <a:pPr lvl="1"/>
            <a:r>
              <a:rPr lang="en-US" sz="1800" dirty="0"/>
              <a:t>/bin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/home/</a:t>
            </a:r>
            <a:r>
              <a:rPr lang="en-US" sz="1800" dirty="0" err="1"/>
              <a:t>hoppergm</a:t>
            </a:r>
            <a:endParaRPr lang="en-US" sz="1800" dirty="0"/>
          </a:p>
          <a:p>
            <a:pPr marL="533400" lvl="1" indent="0">
              <a:buNone/>
            </a:pPr>
            <a:endParaRPr lang="en-US" sz="1800" dirty="0"/>
          </a:p>
          <a:p>
            <a:pPr lvl="1"/>
            <a:r>
              <a:rPr lang="en-US" sz="1800" dirty="0"/>
              <a:t>/home/</a:t>
            </a:r>
            <a:r>
              <a:rPr lang="en-US" sz="1800" dirty="0" err="1"/>
              <a:t>hoppergm</a:t>
            </a:r>
            <a:r>
              <a:rPr lang="en-US" sz="1800" dirty="0"/>
              <a:t>/Images/</a:t>
            </a:r>
            <a:r>
              <a:rPr lang="en-US" sz="1800" dirty="0" err="1"/>
              <a:t>FileC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533400" lvl="1" indent="0">
              <a:buNone/>
            </a:pPr>
            <a:r>
              <a:rPr lang="en-US" dirty="0"/>
              <a:t>	An absolute path always</a:t>
            </a:r>
            <a:br>
              <a:rPr lang="en-US" dirty="0"/>
            </a:br>
            <a:r>
              <a:rPr lang="en-US" dirty="0"/>
              <a:t>	begins with 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B362C-C2A8-164F-BFCF-577CA86E9B2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9</a:t>
            </a:fld>
            <a:endParaRPr lang="en-US" alt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5D8CE22-7667-1D42-9DFC-E6307FA32A37}"/>
              </a:ext>
            </a:extLst>
          </p:cNvPr>
          <p:cNvGrpSpPr/>
          <p:nvPr/>
        </p:nvGrpSpPr>
        <p:grpSpPr>
          <a:xfrm>
            <a:off x="520121" y="1109908"/>
            <a:ext cx="3100096" cy="3793118"/>
            <a:chOff x="520121" y="1256212"/>
            <a:chExt cx="3100096" cy="37931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6D78C5-BAFC-D841-877E-D68E8C732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8130" y="3814173"/>
              <a:ext cx="304800" cy="2921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241F8D-08DD-D241-ACE9-BD63F9337DB9}"/>
                </a:ext>
              </a:extLst>
            </p:cNvPr>
            <p:cNvSpPr txBox="1"/>
            <p:nvPr/>
          </p:nvSpPr>
          <p:spPr>
            <a:xfrm>
              <a:off x="1288750" y="1816914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bin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6181F0-7662-0949-8C49-B1739BE0A470}"/>
                </a:ext>
              </a:extLst>
            </p:cNvPr>
            <p:cNvGrpSpPr/>
            <p:nvPr/>
          </p:nvGrpSpPr>
          <p:grpSpPr>
            <a:xfrm>
              <a:off x="601862" y="1518163"/>
              <a:ext cx="304800" cy="327477"/>
              <a:chOff x="893382" y="1827642"/>
              <a:chExt cx="304800" cy="3274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5FC2032-E81F-2243-871E-669B8B321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93382" y="1827642"/>
                <a:ext cx="304800" cy="2921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0BB75C-49E2-0D41-B31A-FCD0E2A7BC0E}"/>
                  </a:ext>
                </a:extLst>
              </p:cNvPr>
              <p:cNvSpPr txBox="1"/>
              <p:nvPr/>
            </p:nvSpPr>
            <p:spPr>
              <a:xfrm>
                <a:off x="916666" y="1847342"/>
                <a:ext cx="2343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/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05059C-27FF-4F4F-8081-67F95DE84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6436" y="2091111"/>
              <a:ext cx="304800" cy="2921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0C905C-C2D3-2449-86FD-180B485A5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2270" y="2379242"/>
              <a:ext cx="304800" cy="2921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9A1180D-5F3F-EA46-AA39-D647B058C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8756" y="2954734"/>
              <a:ext cx="304800" cy="2921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3F3F30-BFA4-5542-899D-B8F4FD28F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52941" y="3257315"/>
              <a:ext cx="304800" cy="2921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DEECFE-D9D7-3548-B41F-548138812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8756" y="4104865"/>
              <a:ext cx="304800" cy="2921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047CE39-D289-D946-A5CE-50FE27A27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8130" y="3522073"/>
              <a:ext cx="304800" cy="292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27D44A-F5ED-1B4D-9D08-FFAE2ED0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36796" y="4396965"/>
              <a:ext cx="304800" cy="2921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5AAD213-65DE-6946-B13E-EFE171678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3810" y="2667207"/>
              <a:ext cx="304800" cy="2921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9DB620F-5293-5348-89BA-5ED923364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3810" y="4725641"/>
              <a:ext cx="304800" cy="2921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4CA0A9-99D0-C94D-AEDC-35298D78FCF4}"/>
                </a:ext>
              </a:extLst>
            </p:cNvPr>
            <p:cNvSpPr txBox="1"/>
            <p:nvPr/>
          </p:nvSpPr>
          <p:spPr>
            <a:xfrm>
              <a:off x="1285014" y="2371986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home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1DEDD7D-355E-CC46-AB26-5DC8CFE23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61687" y="1823504"/>
              <a:ext cx="304800" cy="2921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92F5B0-BA5F-4740-A8EB-9EBB85F41167}"/>
                </a:ext>
              </a:extLst>
            </p:cNvPr>
            <p:cNvSpPr txBox="1"/>
            <p:nvPr/>
          </p:nvSpPr>
          <p:spPr>
            <a:xfrm>
              <a:off x="1281836" y="2094823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etc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912057-6970-A34C-9F79-32F581666C9B}"/>
                </a:ext>
              </a:extLst>
            </p:cNvPr>
            <p:cNvSpPr txBox="1"/>
            <p:nvPr/>
          </p:nvSpPr>
          <p:spPr>
            <a:xfrm>
              <a:off x="1716162" y="2670810"/>
              <a:ext cx="9893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hoppergm</a:t>
              </a:r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5599F6-81A4-4845-96C8-7FECB2EC114B}"/>
                </a:ext>
              </a:extLst>
            </p:cNvPr>
            <p:cNvSpPr txBox="1"/>
            <p:nvPr/>
          </p:nvSpPr>
          <p:spPr>
            <a:xfrm>
              <a:off x="1716162" y="4732626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ritchied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E50215-A8A9-3140-B702-A8F7A14F9ADE}"/>
                </a:ext>
              </a:extLst>
            </p:cNvPr>
            <p:cNvSpPr txBox="1"/>
            <p:nvPr/>
          </p:nvSpPr>
          <p:spPr>
            <a:xfrm>
              <a:off x="2152365" y="2942553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Documents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C3FBA3-1225-304A-B28F-4C6A92186908}"/>
                </a:ext>
              </a:extLst>
            </p:cNvPr>
            <p:cNvSpPr txBox="1"/>
            <p:nvPr/>
          </p:nvSpPr>
          <p:spPr>
            <a:xfrm>
              <a:off x="2572653" y="3257315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Project1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A7282F-CB98-F441-ABB4-9F5A7DB5C44A}"/>
                </a:ext>
              </a:extLst>
            </p:cNvPr>
            <p:cNvSpPr txBox="1"/>
            <p:nvPr/>
          </p:nvSpPr>
          <p:spPr>
            <a:xfrm>
              <a:off x="3026785" y="3519461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FileA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8F5894-7FDB-994C-BBC0-51ADC3FD4F73}"/>
                </a:ext>
              </a:extLst>
            </p:cNvPr>
            <p:cNvSpPr txBox="1"/>
            <p:nvPr/>
          </p:nvSpPr>
          <p:spPr>
            <a:xfrm>
              <a:off x="3025225" y="3806335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FileB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C8E9FF-F789-D541-AA8F-EEFE7F3B02BA}"/>
                </a:ext>
              </a:extLst>
            </p:cNvPr>
            <p:cNvSpPr txBox="1"/>
            <p:nvPr/>
          </p:nvSpPr>
          <p:spPr>
            <a:xfrm>
              <a:off x="2540630" y="4411861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FileC</a:t>
              </a:r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20EBFE-BDC6-4146-B242-DF79B28BE7CD}"/>
                </a:ext>
              </a:extLst>
            </p:cNvPr>
            <p:cNvSpPr txBox="1"/>
            <p:nvPr/>
          </p:nvSpPr>
          <p:spPr>
            <a:xfrm>
              <a:off x="2160449" y="4121433"/>
              <a:ext cx="7713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Images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0BCAC75-153E-5341-BD7B-26982C005E9B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742326" y="1845640"/>
              <a:ext cx="0" cy="320369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DF5098-38EB-7F46-92BC-EC225C022754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734487" y="1969554"/>
              <a:ext cx="32720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09F52F5-FD85-CD49-98D2-13D069AF02F6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742326" y="2237161"/>
              <a:ext cx="31411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9F102D9-3C31-204D-A8E7-AD3D19EB1FA1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750166" y="2525291"/>
              <a:ext cx="302104" cy="1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D1FF4E6-9C29-5E48-AD98-947305F5056C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1204670" y="2671342"/>
              <a:ext cx="0" cy="2377988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C0B503D-CF7A-8848-885A-AF5AD0077B3F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1204670" y="2813257"/>
              <a:ext cx="289140" cy="1875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1094ED4-A146-A540-AC36-0EEAAC828F73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1204670" y="4871691"/>
              <a:ext cx="289140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7DC8FDF-BC13-5F46-8AE8-4655EEF72868}"/>
                </a:ext>
              </a:extLst>
            </p:cNvPr>
            <p:cNvCxnSpPr>
              <a:cxnSpLocks/>
            </p:cNvCxnSpPr>
            <p:nvPr/>
          </p:nvCxnSpPr>
          <p:spPr>
            <a:xfrm>
              <a:off x="1646210" y="2978587"/>
              <a:ext cx="0" cy="1523154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A4A33F4-6AAB-D846-861D-2E42CA0516C1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1646210" y="3100784"/>
              <a:ext cx="282546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57B0F22-4769-A243-8FA9-EFF195C0B531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1646210" y="4248162"/>
              <a:ext cx="282546" cy="2753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5E0D94-2A84-154D-80C8-D50E8276F877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081156" y="3246834"/>
              <a:ext cx="6594" cy="412896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DECAFCA-BA72-FB42-82C5-AB5E14BE80EF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2087750" y="3403365"/>
              <a:ext cx="265191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4A4FD74-092A-EA4A-897B-4658B6EDCDB4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2505341" y="3549415"/>
              <a:ext cx="0" cy="551834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EFCB40A-53A9-7944-820A-1ABBB769B308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2513198" y="3668123"/>
              <a:ext cx="284932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7A9C7C9-68A5-BC4C-9D6B-9DB1D75D0E6F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2505341" y="3958552"/>
              <a:ext cx="292789" cy="1671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3A6E4B3-487A-FA48-BD0F-21EF24D76010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2081156" y="4396965"/>
              <a:ext cx="6594" cy="280982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C9BB835-310E-3846-8042-ED7AC48781A8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2097035" y="4543015"/>
              <a:ext cx="239761" cy="0"/>
            </a:xfrm>
            <a:prstGeom prst="line">
              <a:avLst/>
            </a:prstGeom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39D1AAA-81C5-9540-AABF-0F344DCAC0BA}"/>
                </a:ext>
              </a:extLst>
            </p:cNvPr>
            <p:cNvSpPr txBox="1"/>
            <p:nvPr/>
          </p:nvSpPr>
          <p:spPr>
            <a:xfrm>
              <a:off x="520121" y="1256212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root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7C6AE9C-2684-6C43-8A7D-A2595C0B5C0F}"/>
              </a:ext>
            </a:extLst>
          </p:cNvPr>
          <p:cNvSpPr/>
          <p:nvPr/>
        </p:nvSpPr>
        <p:spPr>
          <a:xfrm>
            <a:off x="4254849" y="3418788"/>
            <a:ext cx="3307239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BAAA1643-3A6B-9D40-B925-7FF855EE56F2}"/>
              </a:ext>
            </a:extLst>
          </p:cNvPr>
          <p:cNvSpPr/>
          <p:nvPr/>
        </p:nvSpPr>
        <p:spPr>
          <a:xfrm>
            <a:off x="2306255" y="4226164"/>
            <a:ext cx="837425" cy="354155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EC4C6C2-5F7C-7F43-ADBD-CE24D319E664}"/>
              </a:ext>
            </a:extLst>
          </p:cNvPr>
          <p:cNvGrpSpPr/>
          <p:nvPr/>
        </p:nvGrpSpPr>
        <p:grpSpPr>
          <a:xfrm>
            <a:off x="1191338" y="2475919"/>
            <a:ext cx="302472" cy="199456"/>
            <a:chOff x="1191338" y="2475919"/>
            <a:chExt cx="302472" cy="19945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7EC85D2-9C57-414C-A9C5-996E521242D4}"/>
                </a:ext>
              </a:extLst>
            </p:cNvPr>
            <p:cNvCxnSpPr>
              <a:cxnSpLocks/>
            </p:cNvCxnSpPr>
            <p:nvPr/>
          </p:nvCxnSpPr>
          <p:spPr>
            <a:xfrm>
              <a:off x="1203571" y="2475919"/>
              <a:ext cx="10233" cy="199426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3AA2A55-E985-6548-8F92-FAF25C9D9CB3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1191338" y="2666953"/>
              <a:ext cx="302472" cy="8422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FACCD95-2197-7C44-B0F9-0E48B68B5B86}"/>
              </a:ext>
            </a:extLst>
          </p:cNvPr>
          <p:cNvGrpSpPr/>
          <p:nvPr/>
        </p:nvGrpSpPr>
        <p:grpSpPr>
          <a:xfrm>
            <a:off x="731888" y="1685803"/>
            <a:ext cx="320382" cy="704361"/>
            <a:chOff x="731888" y="1685803"/>
            <a:chExt cx="320382" cy="704361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5CDF719-BDB5-714B-8091-780B38151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130" y="1685803"/>
              <a:ext cx="1761" cy="693184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7B9363A-FDA3-CF4A-8533-9CF39FD1603B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flipV="1">
              <a:off x="731888" y="2378988"/>
              <a:ext cx="320382" cy="11176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8E6904E-97F4-6F4F-A01A-F0B556387A2F}"/>
              </a:ext>
            </a:extLst>
          </p:cNvPr>
          <p:cNvGrpSpPr/>
          <p:nvPr/>
        </p:nvGrpSpPr>
        <p:grpSpPr>
          <a:xfrm>
            <a:off x="1645013" y="2753494"/>
            <a:ext cx="320382" cy="1368245"/>
            <a:chOff x="731888" y="1685803"/>
            <a:chExt cx="320382" cy="704361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1A9782D-08F4-3142-B1A6-1203630AEC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130" y="1685803"/>
              <a:ext cx="1761" cy="693184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7E04D7-3E06-084A-8975-508FDE5C8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888" y="2378988"/>
              <a:ext cx="320382" cy="11176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60526F2-39F2-8544-B331-58E67614D2F5}"/>
              </a:ext>
            </a:extLst>
          </p:cNvPr>
          <p:cNvGrpSpPr/>
          <p:nvPr/>
        </p:nvGrpSpPr>
        <p:grpSpPr>
          <a:xfrm>
            <a:off x="2084453" y="4203785"/>
            <a:ext cx="302472" cy="199456"/>
            <a:chOff x="1191338" y="2475919"/>
            <a:chExt cx="302472" cy="199456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9F33484-30BD-1B41-9CE5-BABB0A2D01F6}"/>
                </a:ext>
              </a:extLst>
            </p:cNvPr>
            <p:cNvCxnSpPr>
              <a:cxnSpLocks/>
            </p:cNvCxnSpPr>
            <p:nvPr/>
          </p:nvCxnSpPr>
          <p:spPr>
            <a:xfrm>
              <a:off x="1203571" y="2475919"/>
              <a:ext cx="10233" cy="199426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5BF2F1-31AA-F746-9B54-006ED6D690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1338" y="2666953"/>
              <a:ext cx="302472" cy="8422"/>
            </a:xfrm>
            <a:prstGeom prst="line">
              <a:avLst/>
            </a:prstGeom>
            <a:ln w="76200">
              <a:solidFill>
                <a:srgbClr val="FFC0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0FE1A46E-6313-4142-A479-36B7EC5363C0}"/>
              </a:ext>
            </a:extLst>
          </p:cNvPr>
          <p:cNvSpPr/>
          <p:nvPr/>
        </p:nvSpPr>
        <p:spPr>
          <a:xfrm>
            <a:off x="4253289" y="3418788"/>
            <a:ext cx="742822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066053F4-0A8C-964C-8D74-B0E478B83F7A}"/>
              </a:ext>
            </a:extLst>
          </p:cNvPr>
          <p:cNvSpPr/>
          <p:nvPr/>
        </p:nvSpPr>
        <p:spPr>
          <a:xfrm>
            <a:off x="4253289" y="3418788"/>
            <a:ext cx="1871631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87A55EAF-B2E4-054D-A1F0-539CE21836B1}"/>
              </a:ext>
            </a:extLst>
          </p:cNvPr>
          <p:cNvSpPr/>
          <p:nvPr/>
        </p:nvSpPr>
        <p:spPr>
          <a:xfrm>
            <a:off x="4245044" y="3418788"/>
            <a:ext cx="2685447" cy="307778"/>
          </a:xfrm>
          <a:prstGeom prst="roundRect">
            <a:avLst/>
          </a:prstGeom>
          <a:solidFill>
            <a:srgbClr val="FFFF00">
              <a:alpha val="23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2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50" grpId="0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</p:bld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5330</TotalTime>
  <Words>1113</Words>
  <Application>Microsoft Macintosh PowerPoint</Application>
  <PresentationFormat>On-screen Show (16:9)</PresentationFormat>
  <Paragraphs>266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Dosis</vt:lpstr>
      <vt:lpstr>Dosis ExtraLight</vt:lpstr>
      <vt:lpstr>Titillium Web Light</vt:lpstr>
      <vt:lpstr>Arial</vt:lpstr>
      <vt:lpstr>Mowbray template</vt:lpstr>
      <vt:lpstr>02 – Unix and Shell Commands</vt:lpstr>
      <vt:lpstr>The Terminal/Shell/Command Line Interface</vt:lpstr>
      <vt:lpstr>Shell Flavors</vt:lpstr>
      <vt:lpstr>GUI / CLI Equivalence</vt:lpstr>
      <vt:lpstr>GUI / CLI Equivalence</vt:lpstr>
      <vt:lpstr>Unix File System Structure</vt:lpstr>
      <vt:lpstr>Absolute File Paths</vt:lpstr>
      <vt:lpstr>Absolute File Paths</vt:lpstr>
      <vt:lpstr>Absolute File Paths</vt:lpstr>
      <vt:lpstr>Relative File Paths</vt:lpstr>
      <vt:lpstr>Relative File Paths</vt:lpstr>
      <vt:lpstr>Relative File Paths</vt:lpstr>
      <vt:lpstr>Relative File Paths</vt:lpstr>
      <vt:lpstr>What’s Next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02 – Unix and Shell Commands</dc:title>
  <dc:creator>Braught, Grant</dc:creator>
  <cp:lastModifiedBy>Braught, Grant</cp:lastModifiedBy>
  <cp:revision>69</cp:revision>
  <dcterms:created xsi:type="dcterms:W3CDTF">2020-08-22T20:07:13Z</dcterms:created>
  <dcterms:modified xsi:type="dcterms:W3CDTF">2020-12-31T17:01:31Z</dcterms:modified>
</cp:coreProperties>
</file>